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5"/>
  </p:notesMasterIdLst>
  <p:sldIdLst>
    <p:sldId id="321" r:id="rId5"/>
    <p:sldId id="354" r:id="rId6"/>
    <p:sldId id="350" r:id="rId7"/>
    <p:sldId id="348" r:id="rId8"/>
    <p:sldId id="369" r:id="rId9"/>
    <p:sldId id="351" r:id="rId10"/>
    <p:sldId id="355" r:id="rId11"/>
    <p:sldId id="353" r:id="rId12"/>
    <p:sldId id="261" r:id="rId13"/>
    <p:sldId id="357" r:id="rId14"/>
    <p:sldId id="352" r:id="rId15"/>
    <p:sldId id="360" r:id="rId16"/>
    <p:sldId id="362" r:id="rId17"/>
    <p:sldId id="286" r:id="rId18"/>
    <p:sldId id="366" r:id="rId19"/>
    <p:sldId id="367" r:id="rId20"/>
    <p:sldId id="341" r:id="rId21"/>
    <p:sldId id="339" r:id="rId22"/>
    <p:sldId id="340" r:id="rId23"/>
    <p:sldId id="322" r:id="rId24"/>
    <p:sldId id="324" r:id="rId25"/>
    <p:sldId id="371" r:id="rId26"/>
    <p:sldId id="372" r:id="rId27"/>
    <p:sldId id="358" r:id="rId28"/>
    <p:sldId id="359" r:id="rId29"/>
    <p:sldId id="361" r:id="rId30"/>
    <p:sldId id="365" r:id="rId31"/>
    <p:sldId id="368" r:id="rId32"/>
    <p:sldId id="364" r:id="rId33"/>
    <p:sldId id="370" r:id="rId34"/>
  </p:sldIdLst>
  <p:sldSz cx="9144000" cy="6858000" type="screen4x3"/>
  <p:notesSz cx="6669088" cy="9926638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Arial Narrow" pitchFamily="34" charset="0"/>
      <p:regular r:id="rId40"/>
      <p:bold r:id="rId41"/>
      <p:italic r:id="rId42"/>
      <p:boldItalic r:id="rId43"/>
    </p:embeddedFont>
    <p:embeddedFont>
      <p:font typeface="Franklin Gothic Medium" pitchFamily="34" charset="0"/>
      <p:regular r:id="rId44"/>
      <p:italic r:id="rId45"/>
    </p:embeddedFont>
    <p:embeddedFont>
      <p:font typeface="Franklin Gothic Book" charset="0"/>
      <p:regular r:id="rId46"/>
      <p:italic r:id="rId47"/>
    </p:embeddedFont>
    <p:embeddedFont>
      <p:font typeface="Tahoma" pitchFamily="34" charset="0"/>
      <p:regular r:id="rId48"/>
      <p:bold r:id="rId49"/>
    </p:embeddedFont>
    <p:embeddedFont>
      <p:font typeface="Palatino Linotype" pitchFamily="18" charset="0"/>
      <p:regular r:id="rId50"/>
      <p:bold r:id="rId51"/>
      <p:italic r:id="rId52"/>
      <p:boldItalic r:id="rId53"/>
    </p:embeddedFont>
    <p:embeddedFont>
      <p:font typeface="Century Gothic" pitchFamily="34" charset="0"/>
      <p:regular r:id="rId54"/>
      <p:bold r:id="rId55"/>
      <p:italic r:id="rId56"/>
      <p:boldItalic r:id="rId5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6CC9BCA-3976-40DD-A016-02789B103CF7}">
          <p14:sldIdLst>
            <p14:sldId id="321"/>
            <p14:sldId id="354"/>
            <p14:sldId id="350"/>
            <p14:sldId id="348"/>
            <p14:sldId id="369"/>
            <p14:sldId id="351"/>
            <p14:sldId id="355"/>
            <p14:sldId id="353"/>
            <p14:sldId id="261"/>
            <p14:sldId id="357"/>
            <p14:sldId id="352"/>
            <p14:sldId id="360"/>
            <p14:sldId id="362"/>
            <p14:sldId id="286"/>
            <p14:sldId id="366"/>
            <p14:sldId id="367"/>
            <p14:sldId id="341"/>
            <p14:sldId id="339"/>
            <p14:sldId id="340"/>
            <p14:sldId id="322"/>
            <p14:sldId id="324"/>
            <p14:sldId id="371"/>
            <p14:sldId id="372"/>
            <p14:sldId id="358"/>
            <p14:sldId id="359"/>
            <p14:sldId id="361"/>
            <p14:sldId id="365"/>
            <p14:sldId id="368"/>
            <p14:sldId id="364"/>
            <p14:sldId id="370"/>
          </p14:sldIdLst>
        </p14:section>
        <p14:section name="Раздел без заголовка" id="{9E076AFB-4027-4682-858E-BCBDABFCB05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CC"/>
    <a:srgbClr val="6600CC"/>
    <a:srgbClr val="000099"/>
    <a:srgbClr val="B9DCFF"/>
    <a:srgbClr val="3399FF"/>
    <a:srgbClr val="FFCCFF"/>
    <a:srgbClr val="008080"/>
    <a:srgbClr val="CC99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444" autoAdjust="0"/>
  </p:normalViewPr>
  <p:slideViewPr>
    <p:cSldViewPr>
      <p:cViewPr>
        <p:scale>
          <a:sx n="75" d="100"/>
          <a:sy n="75" d="100"/>
        </p:scale>
        <p:origin x="-1781" y="-259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6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D450D-F53E-455A-BD1B-03021BECFB2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1363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5716"/>
            <a:ext cx="5335588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7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247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647A-5958-4364-B8A5-A22A9177C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08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57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647A-5958-4364-B8A5-A22A9177C6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647A-5958-4364-B8A5-A22A9177C63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134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134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55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9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42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54687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29735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710006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60362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211751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040425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856057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56521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966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57787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84155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108365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9579AF-EB5B-48E1-9012-26B924DC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3344-68DE-4146-90E8-245476EF06B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BC8ADC-FCE3-4B48-BE4F-9D7313AB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E4587F-2234-4341-8E68-56F23837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5678-0BC1-498D-B17E-A9879916E7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5382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E289F3-1785-4D7D-AD14-8F4279FC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A77A-F2B9-48A0-B030-29121F8C175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D519F4-D1F7-4043-8B61-A99197DC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CE46DD-83FC-4269-8318-2CA2FBF3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4903-2FAD-45F5-9302-BC35990CF3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92773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xmlns="" id="{AF2F3353-2DAE-452B-954F-160920DEF721}"/>
              </a:ext>
            </a:extLst>
          </p:cNvPr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DB7AAE2D-31AE-41CB-9262-EA907FDE5A21}"/>
              </a:ext>
            </a:extLst>
          </p:cNvPr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xmlns="" id="{12D623A0-D55F-4165-AAEF-C03DCAC555BD}"/>
              </a:ext>
            </a:extLst>
          </p:cNvPr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D832C4C-807F-4786-90E6-B05534CE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3BCD-BE03-4CD2-8D53-ADECB0E06BBD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9556985-0B64-496A-88EF-F6B9C58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191F79E-FCEF-4681-98D5-65D725A2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A471F-ED3F-4AD9-A372-A2AA2CE21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22302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64DC5D4-B2D0-4E70-90B9-5CDBBBE102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1DDF-EAED-4E8A-9BDB-55696070525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EF6A97-5779-4F58-814D-7A831398BE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D5DF73A-53E8-4E90-8CB4-7371873A11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2160-7908-4188-A8DA-6462D964AB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4797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300593A-1EC4-49D9-BC45-DA51424044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7B32-7801-4E02-8D21-0271BC3510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1765D5D-D539-4B1B-BB83-E34AB0A153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6391F0-F598-4090-9875-774092880B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F82B-A085-4B8C-994D-90DD02151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7491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C964071-340C-4E20-A6C3-88716398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DF8A-8177-465B-9811-C414649620A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70BB944-CA6F-4286-B350-FA39EFC4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727B258-2DB4-4719-9EE6-264E982F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3F5D-A38D-4BD2-BB7F-0180AFEC40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11112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7CA7915-646D-4207-9A9D-713649C7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A4FF-93C7-487D-BC7A-435E956BC0A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7B80449-C53D-425E-B5E6-958F9087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E8355F6-5F06-4A98-ABF7-A8CD5F62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0C2D-3628-4A2E-B196-3C9EBB7CA4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106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33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0918FEC-7889-4D67-9983-76DE29B3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FE36-2330-4688-846B-B9C24A519ED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6FB8FF1-4A41-4B15-AFB7-AD8F8CC3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6B7A066-C365-4A6E-9A6D-36FE9C1E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EFA8-6A85-48D2-91F2-251592EAA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8808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B3DB9B4-0A1B-4078-A2CE-59F2A1CD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51B7-10C5-472B-9189-0A38FB9B490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E448073-4FE9-4CC3-900C-D3163F6B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7FF3E8F-494A-4FA6-8099-858D2B06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6677-AB9A-486E-8EDA-7D9E001D75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4798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3D9871-6461-4A6C-B624-5896D0D6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8A6B-D993-4290-8A7E-7D2A9D09CE1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2CF0BE-5035-43E5-874E-059DBEA4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1E135-9051-4D93-B2A1-682C2B59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1BCF-E13F-4225-A867-1B159C171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2926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3C7C6A-845F-48D5-AD58-8A887F5C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071B-234E-4491-9B60-293F69E7B22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7FB8E-4998-46F4-95BC-B61B334D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73C217-D797-434F-84A3-A87B288D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B5C7-C2D4-4C38-B298-B194C897A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6792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822366"/>
            <a:ext cx="7772400" cy="74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105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68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720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120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771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1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125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685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743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977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722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469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37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2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85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17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07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3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1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8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C49696-E82E-43CC-86AD-0E98E6A9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0E02326A-274C-4A7A-B061-E5D3DB9B8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77BD90-B748-46B7-BD23-5F96ECD42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676EC-E6FA-43D1-ABA9-D92224E9A0B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16.01.2020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562B12-D72B-46E9-B0C0-7FCC7E41D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81BCAA-892E-471B-B190-D7683F569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39873A-F810-4D7D-953C-F3B915BD841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3AB5466-215E-4431-BCA9-A052D08F647F}"/>
              </a:ext>
            </a:extLst>
          </p:cNvPr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B3D9EB-5C73-4BBC-9989-18BFCC6C7B8D}"/>
              </a:ext>
            </a:extLst>
          </p:cNvPr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99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7A95-7F46-49DF-9D98-1208D6505E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A846-B56C-4D7F-B9E3-8EBC6A756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0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02" b="99528" l="1790" r="99523">
                        <a14:foregroundMark x1="26372" y1="49291" x2="26372" y2="49291"/>
                        <a14:foregroundMark x1="23866" y1="41102" x2="23866" y2="41102"/>
                        <a14:foregroundMark x1="22912" y1="55433" x2="22912" y2="55433"/>
                        <a14:foregroundMark x1="20764" y1="69449" x2="20764" y2="69449"/>
                        <a14:foregroundMark x1="55370" y1="84094" x2="55370" y2="84094"/>
                        <a14:foregroundMark x1="64439" y1="26142" x2="64439" y2="26142"/>
                        <a14:foregroundMark x1="62291" y1="21260" x2="62291" y2="21260"/>
                        <a14:foregroundMark x1="56086" y1="20787" x2="56086" y2="20787"/>
                        <a14:foregroundMark x1="51074" y1="19685" x2="51074" y2="19685"/>
                        <a14:foregroundMark x1="50358" y1="16063" x2="50358" y2="16063"/>
                        <a14:foregroundMark x1="73986" y1="26614" x2="73986" y2="26614"/>
                        <a14:foregroundMark x1="71838" y1="31024" x2="71838" y2="31024"/>
                        <a14:foregroundMark x1="63962" y1="31969" x2="63962" y2="31969"/>
                        <a14:foregroundMark x1="52506" y1="30551" x2="79833" y2="39370"/>
                        <a14:foregroundMark x1="88425" y1="45512" x2="88663" y2="15433"/>
                        <a14:foregroundMark x1="28282" y1="70236" x2="28282" y2="70236"/>
                        <a14:foregroundMark x1="30668" y1="63780" x2="15513" y2="47244"/>
                        <a14:foregroundMark x1="29356" y1="46614" x2="35322" y2="70236"/>
                        <a14:foregroundMark x1="80430" y1="15906" x2="57637" y2="12126"/>
                        <a14:foregroundMark x1="6683" y1="73543" x2="39260" y2="86142"/>
                        <a14:foregroundMark x1="45227" y1="87087" x2="45943" y2="88504"/>
                        <a14:foregroundMark x1="27924" y1="89921" x2="39618" y2="90551"/>
                        <a14:foregroundMark x1="42005" y1="92126" x2="48091" y2="95748"/>
                        <a14:foregroundMark x1="54177" y1="92283" x2="52864" y2="78268"/>
                        <a14:foregroundMark x1="16348" y1="73386" x2="9189" y2="50079"/>
                        <a14:foregroundMark x1="23031" y1="55433" x2="29594" y2="4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621756"/>
            <a:ext cx="4104456" cy="311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5"/>
          <p:cNvSpPr/>
          <p:nvPr/>
        </p:nvSpPr>
        <p:spPr>
          <a:xfrm>
            <a:off x="1106453" y="745594"/>
            <a:ext cx="1122680" cy="1010285"/>
          </a:xfrm>
          <a:custGeom>
            <a:avLst/>
            <a:gdLst/>
            <a:ahLst/>
            <a:cxnLst/>
            <a:rect l="l" t="t" r="r" b="b"/>
            <a:pathLst>
              <a:path w="1122679" h="1010285">
                <a:moveTo>
                  <a:pt x="445477" y="187439"/>
                </a:moveTo>
                <a:lnTo>
                  <a:pt x="0" y="0"/>
                </a:lnTo>
                <a:lnTo>
                  <a:pt x="0" y="757072"/>
                </a:lnTo>
                <a:lnTo>
                  <a:pt x="564756" y="1010234"/>
                </a:lnTo>
                <a:lnTo>
                  <a:pt x="564756" y="240995"/>
                </a:lnTo>
                <a:lnTo>
                  <a:pt x="1122222" y="0"/>
                </a:lnTo>
                <a:lnTo>
                  <a:pt x="1122222" y="108775"/>
                </a:lnTo>
              </a:path>
            </a:pathLst>
          </a:custGeom>
          <a:ln w="58102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6"/>
          <p:cNvSpPr/>
          <p:nvPr/>
        </p:nvSpPr>
        <p:spPr>
          <a:xfrm>
            <a:off x="1208688" y="662828"/>
            <a:ext cx="937260" cy="200025"/>
          </a:xfrm>
          <a:custGeom>
            <a:avLst/>
            <a:gdLst/>
            <a:ahLst/>
            <a:cxnLst/>
            <a:rect l="l" t="t" r="r" b="b"/>
            <a:pathLst>
              <a:path w="937260" h="200025">
                <a:moveTo>
                  <a:pt x="0" y="4864"/>
                </a:moveTo>
                <a:lnTo>
                  <a:pt x="457657" y="199605"/>
                </a:lnTo>
                <a:lnTo>
                  <a:pt x="937209" y="0"/>
                </a:lnTo>
              </a:path>
            </a:pathLst>
          </a:custGeom>
          <a:ln w="58102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8"/>
          <p:cNvSpPr/>
          <p:nvPr/>
        </p:nvSpPr>
        <p:spPr>
          <a:xfrm>
            <a:off x="1772060" y="161742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9"/>
          <p:cNvSpPr/>
          <p:nvPr/>
        </p:nvSpPr>
        <p:spPr>
          <a:xfrm>
            <a:off x="1772060" y="150632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0"/>
          <p:cNvSpPr/>
          <p:nvPr/>
        </p:nvSpPr>
        <p:spPr>
          <a:xfrm>
            <a:off x="1772060" y="139523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1"/>
          <p:cNvSpPr/>
          <p:nvPr/>
        </p:nvSpPr>
        <p:spPr>
          <a:xfrm>
            <a:off x="1772060" y="128413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2"/>
          <p:cNvSpPr/>
          <p:nvPr/>
        </p:nvSpPr>
        <p:spPr>
          <a:xfrm>
            <a:off x="1772060" y="117303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3"/>
          <p:cNvSpPr/>
          <p:nvPr/>
        </p:nvSpPr>
        <p:spPr>
          <a:xfrm>
            <a:off x="1772060" y="106195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4"/>
          <p:cNvSpPr/>
          <p:nvPr/>
        </p:nvSpPr>
        <p:spPr>
          <a:xfrm>
            <a:off x="1857861" y="168874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5"/>
          <p:cNvSpPr/>
          <p:nvPr/>
        </p:nvSpPr>
        <p:spPr>
          <a:xfrm>
            <a:off x="1857861" y="157766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6"/>
          <p:cNvSpPr/>
          <p:nvPr/>
        </p:nvSpPr>
        <p:spPr>
          <a:xfrm>
            <a:off x="1857861" y="146656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7"/>
          <p:cNvSpPr/>
          <p:nvPr/>
        </p:nvSpPr>
        <p:spPr>
          <a:xfrm>
            <a:off x="1857861" y="135546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8"/>
          <p:cNvSpPr/>
          <p:nvPr/>
        </p:nvSpPr>
        <p:spPr>
          <a:xfrm>
            <a:off x="1857861" y="124437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9"/>
          <p:cNvSpPr/>
          <p:nvPr/>
        </p:nvSpPr>
        <p:spPr>
          <a:xfrm>
            <a:off x="1857861" y="113327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0"/>
          <p:cNvSpPr/>
          <p:nvPr/>
        </p:nvSpPr>
        <p:spPr>
          <a:xfrm>
            <a:off x="1857861" y="102217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1"/>
          <p:cNvSpPr/>
          <p:nvPr/>
        </p:nvSpPr>
        <p:spPr>
          <a:xfrm>
            <a:off x="2578307" y="1354839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2"/>
          <p:cNvSpPr/>
          <p:nvPr/>
        </p:nvSpPr>
        <p:spPr>
          <a:xfrm>
            <a:off x="1943662" y="153788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3"/>
          <p:cNvSpPr/>
          <p:nvPr/>
        </p:nvSpPr>
        <p:spPr>
          <a:xfrm>
            <a:off x="1943662" y="142679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4"/>
          <p:cNvSpPr/>
          <p:nvPr/>
        </p:nvSpPr>
        <p:spPr>
          <a:xfrm>
            <a:off x="1943662" y="131569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5"/>
          <p:cNvSpPr/>
          <p:nvPr/>
        </p:nvSpPr>
        <p:spPr>
          <a:xfrm>
            <a:off x="1943662" y="120459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6"/>
          <p:cNvSpPr/>
          <p:nvPr/>
        </p:nvSpPr>
        <p:spPr>
          <a:xfrm>
            <a:off x="2756234" y="71689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7"/>
          <p:cNvSpPr/>
          <p:nvPr/>
        </p:nvSpPr>
        <p:spPr>
          <a:xfrm>
            <a:off x="1943662" y="98241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8"/>
          <p:cNvSpPr/>
          <p:nvPr/>
        </p:nvSpPr>
        <p:spPr>
          <a:xfrm>
            <a:off x="2029451" y="160922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9"/>
          <p:cNvSpPr/>
          <p:nvPr/>
        </p:nvSpPr>
        <p:spPr>
          <a:xfrm>
            <a:off x="2029451" y="149812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0"/>
          <p:cNvSpPr/>
          <p:nvPr/>
        </p:nvSpPr>
        <p:spPr>
          <a:xfrm>
            <a:off x="2029451" y="138703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1"/>
          <p:cNvSpPr/>
          <p:nvPr/>
        </p:nvSpPr>
        <p:spPr>
          <a:xfrm>
            <a:off x="2499605" y="105802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2"/>
          <p:cNvSpPr/>
          <p:nvPr/>
        </p:nvSpPr>
        <p:spPr>
          <a:xfrm>
            <a:off x="2029451" y="116483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3"/>
          <p:cNvSpPr/>
          <p:nvPr/>
        </p:nvSpPr>
        <p:spPr>
          <a:xfrm>
            <a:off x="2029451" y="105374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74"/>
          <p:cNvSpPr/>
          <p:nvPr/>
        </p:nvSpPr>
        <p:spPr>
          <a:xfrm>
            <a:off x="2029451" y="94264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5"/>
          <p:cNvSpPr/>
          <p:nvPr/>
        </p:nvSpPr>
        <p:spPr>
          <a:xfrm>
            <a:off x="2406565" y="143444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6"/>
          <p:cNvSpPr/>
          <p:nvPr/>
        </p:nvSpPr>
        <p:spPr>
          <a:xfrm>
            <a:off x="2115252" y="1458356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77"/>
          <p:cNvSpPr/>
          <p:nvPr/>
        </p:nvSpPr>
        <p:spPr>
          <a:xfrm>
            <a:off x="2115252" y="134725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8"/>
          <p:cNvSpPr/>
          <p:nvPr/>
        </p:nvSpPr>
        <p:spPr>
          <a:xfrm>
            <a:off x="2115252" y="123617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79"/>
          <p:cNvSpPr/>
          <p:nvPr/>
        </p:nvSpPr>
        <p:spPr>
          <a:xfrm>
            <a:off x="2655663" y="87460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80"/>
          <p:cNvSpPr/>
          <p:nvPr/>
        </p:nvSpPr>
        <p:spPr>
          <a:xfrm>
            <a:off x="2115252" y="101397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1"/>
          <p:cNvSpPr/>
          <p:nvPr/>
        </p:nvSpPr>
        <p:spPr>
          <a:xfrm>
            <a:off x="2115252" y="90288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2"/>
          <p:cNvSpPr/>
          <p:nvPr/>
        </p:nvSpPr>
        <p:spPr>
          <a:xfrm>
            <a:off x="2201053" y="152969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83"/>
          <p:cNvSpPr/>
          <p:nvPr/>
        </p:nvSpPr>
        <p:spPr>
          <a:xfrm>
            <a:off x="2201053" y="141859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84"/>
          <p:cNvSpPr/>
          <p:nvPr/>
        </p:nvSpPr>
        <p:spPr>
          <a:xfrm>
            <a:off x="2384861" y="122230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85"/>
          <p:cNvSpPr/>
          <p:nvPr/>
        </p:nvSpPr>
        <p:spPr>
          <a:xfrm>
            <a:off x="2201053" y="119639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6"/>
          <p:cNvSpPr/>
          <p:nvPr/>
        </p:nvSpPr>
        <p:spPr>
          <a:xfrm>
            <a:off x="2381393" y="100171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7"/>
          <p:cNvSpPr/>
          <p:nvPr/>
        </p:nvSpPr>
        <p:spPr>
          <a:xfrm>
            <a:off x="2520420" y="82618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8"/>
          <p:cNvSpPr/>
          <p:nvPr/>
        </p:nvSpPr>
        <p:spPr>
          <a:xfrm>
            <a:off x="2447586" y="74884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89"/>
          <p:cNvSpPr/>
          <p:nvPr/>
        </p:nvSpPr>
        <p:spPr>
          <a:xfrm>
            <a:off x="2286855" y="1489916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90"/>
          <p:cNvSpPr/>
          <p:nvPr/>
        </p:nvSpPr>
        <p:spPr>
          <a:xfrm>
            <a:off x="2474129" y="129202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1"/>
          <p:cNvSpPr/>
          <p:nvPr/>
        </p:nvSpPr>
        <p:spPr>
          <a:xfrm>
            <a:off x="2286855" y="1267729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92"/>
          <p:cNvSpPr/>
          <p:nvPr/>
        </p:nvSpPr>
        <p:spPr>
          <a:xfrm>
            <a:off x="2286855" y="115663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93"/>
          <p:cNvSpPr/>
          <p:nvPr/>
        </p:nvSpPr>
        <p:spPr>
          <a:xfrm>
            <a:off x="2286855" y="104554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94"/>
          <p:cNvSpPr/>
          <p:nvPr/>
        </p:nvSpPr>
        <p:spPr>
          <a:xfrm>
            <a:off x="2377025" y="89264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95"/>
          <p:cNvSpPr/>
          <p:nvPr/>
        </p:nvSpPr>
        <p:spPr>
          <a:xfrm>
            <a:off x="2286855" y="82334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BE7A2E08-F603-4C0B-A711-2F0371CBC16D}"/>
              </a:ext>
            </a:extLst>
          </p:cNvPr>
          <p:cNvSpPr/>
          <p:nvPr/>
        </p:nvSpPr>
        <p:spPr>
          <a:xfrm>
            <a:off x="3347864" y="188640"/>
            <a:ext cx="3879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90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 </a:t>
            </a:r>
            <a:endParaRPr lang="ru-RU" sz="3600" b="1" spc="90" dirty="0">
              <a:solidFill>
                <a:srgbClr val="1A75BD"/>
              </a:solidFill>
              <a:latin typeface="Arial Nova Cond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3419872" y="764704"/>
            <a:ext cx="3591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50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2800" spc="50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47864" y="623731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Омск   16.01.2020 г.</a:t>
            </a:r>
            <a:endParaRPr lang="ru-RU" sz="2400" spc="50" dirty="0">
              <a:solidFill>
                <a:srgbClr val="1A75BD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3608" y="57332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90" dirty="0" smtClean="0">
                <a:solidFill>
                  <a:srgbClr val="FF3399"/>
                </a:solidFill>
                <a:latin typeface="Arial Nova Cond" panose="020B0604020202020204" pitchFamily="34" charset="0"/>
                <a:cs typeface="Calibri"/>
              </a:rPr>
              <a:t>ГУ - Отделение ПФР по Омской области</a:t>
            </a:r>
            <a:endParaRPr lang="ru-RU" sz="2400" b="1" spc="90" dirty="0">
              <a:solidFill>
                <a:srgbClr val="FF3399"/>
              </a:solidFill>
              <a:latin typeface="Arial Nova Cond" panose="020B0604020202020204" pitchFamily="34" charset="0"/>
              <a:cs typeface="Calibri"/>
            </a:endParaRPr>
          </a:p>
        </p:txBody>
      </p:sp>
      <p:sp>
        <p:nvSpPr>
          <p:cNvPr id="58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91880" y="1196752"/>
            <a:ext cx="52565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spc="50" dirty="0" smtClean="0">
                <a:solidFill>
                  <a:srgbClr val="FF3399"/>
                </a:solidFill>
                <a:latin typeface="Arial Narrow" panose="020B0606020202030204" pitchFamily="34" charset="0"/>
                <a:cs typeface="Calibri"/>
              </a:rPr>
              <a:t>или </a:t>
            </a:r>
          </a:p>
          <a:p>
            <a:r>
              <a:rPr lang="ru-RU" altLang="ru-RU" sz="3600" b="1" spc="90" dirty="0" smtClean="0">
                <a:solidFill>
                  <a:srgbClr val="FF3399"/>
                </a:solidFill>
                <a:latin typeface="Arial Nova Cond" panose="020B0604020202020204" pitchFamily="34" charset="0"/>
                <a:cs typeface="Calibri"/>
              </a:rPr>
              <a:t>СВЕДЕНИЯ </a:t>
            </a:r>
            <a:r>
              <a:rPr lang="ru-RU" altLang="ru-RU" sz="2800" spc="50" dirty="0" smtClean="0">
                <a:solidFill>
                  <a:srgbClr val="FF3399"/>
                </a:solidFill>
                <a:latin typeface="Arial Narrow" panose="020B0606020202030204" pitchFamily="34" charset="0"/>
                <a:cs typeface="Calibri"/>
              </a:rPr>
              <a:t> </a:t>
            </a:r>
          </a:p>
          <a:p>
            <a:r>
              <a:rPr lang="ru-RU" altLang="ru-RU" sz="2800" spc="50" dirty="0" smtClean="0">
                <a:solidFill>
                  <a:srgbClr val="FF3399"/>
                </a:solidFill>
                <a:latin typeface="Arial Narrow" panose="020B0606020202030204" pitchFamily="34" charset="0"/>
                <a:cs typeface="Calibri"/>
              </a:rPr>
              <a:t>О  ТРУДОВОЙ   ДЕЯТЕЛЬНОСТИ</a:t>
            </a:r>
            <a:endParaRPr lang="ru-RU" sz="2800" spc="50" dirty="0">
              <a:solidFill>
                <a:srgbClr val="1A75BD"/>
              </a:solidFill>
              <a:latin typeface="Arial Narrow" panose="020B06060202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7049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frf.ru/files/id/etk/el_knijka_sayt-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699792" y="0"/>
            <a:ext cx="6444208" cy="980728"/>
          </a:xfrm>
          <a:prstGeom prst="rect">
            <a:avLst/>
          </a:prstGeom>
          <a:solidFill>
            <a:srgbClr val="CC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РАБОТОДАТЕЛЮ </a:t>
            </a:r>
            <a:r>
              <a:rPr lang="ru-RU" sz="36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 </a:t>
            </a:r>
          </a:p>
          <a:p>
            <a:pPr algn="ctr"/>
            <a:r>
              <a:rPr lang="ru-RU" sz="30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об организации работы кадровых служб</a:t>
            </a:r>
            <a:endParaRPr lang="ru-RU" sz="3000" spc="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56357"/>
            <a:ext cx="8748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 Принятие или изменение локальных нормативных актов с учетом мнения профсоюзной организации (при наличии).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Подготовка и обсуждение изменений в соглашения и коллективные договоры (при необходимости).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 Обеспечение технической готовности к представлению </a:t>
            </a:r>
            <a:r>
              <a:rPr lang="en-US" altLang="ru-RU" sz="1600" b="1" u="sng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C</a:t>
            </a:r>
            <a:r>
              <a:rPr lang="ru-RU" altLang="ru-RU" sz="1600" b="1" u="sng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ведений о трудовой деятельности в ПФР.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008080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Уведомление по 30 июня 2020 года работников в письменном виде об изменениях законодательства, связанных с формированием </a:t>
            </a:r>
            <a:r>
              <a:rPr lang="en-US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C</a:t>
            </a: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ведений о трудовой деятельности в электронном виде, а также о праве выбора.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 Прием до 31 декабря 2020 года заявлений от всех работников о выборе способа ведения трудовой книжки (ст. 66 ТК РФ или ст. 66.1 ТК РФ). Если заявление не подано, то сохраняется ведение трудовой книжки в бумажном виде (ст. 66 ТК РФ).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Выдача на руки трудовых книжек с внесенной в них записью о подаче работником заявления о выборе представления «Сведений о трудовой деятельности» (ст. 66.1 ТК), если  работник сделал такой выбор. После этого работодатель  освобождается от ответственности за ведение и хранение бумажной трудовой книжки.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 Предоставление Сведений о трудовой деятельности </a:t>
            </a:r>
            <a:r>
              <a:rPr lang="ru-RU" altLang="ru-RU" sz="1600" b="1" u="sng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в ПФР</a:t>
            </a:r>
            <a:r>
              <a:rPr lang="ru-RU" altLang="ru-RU" sz="1600" b="1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, в порядке и в сроки 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установленные законодательством РФ об индивидуальном (персонифицированном) учете в системе обязательного пенсионного страхования.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Предоставление Сведений о трудовой деятельности </a:t>
            </a: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работнику</a:t>
            </a:r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на бумажном носителе, заверенных установленным образом, или в форме электронного документа, подписанного электронной подписью (при наличии) на основании заявления работника, в котором указывается способ получения Сведений.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Если в течение 2020 года заявление работником не подано, то работодатель обязан </a:t>
            </a:r>
          </a:p>
          <a:p>
            <a:pPr algn="just">
              <a:defRPr/>
            </a:pPr>
            <a:r>
              <a:rPr lang="ru-RU" altLang="ru-RU" sz="1600" b="1" dirty="0" smtClean="0">
                <a:solidFill>
                  <a:srgbClr val="000099"/>
                </a:solidFill>
                <a:latin typeface="Arial Narrow" pitchFamily="34" charset="0"/>
                <a:cs typeface="Times New Roman" panose="02020603050405020304" pitchFamily="18" charset="0"/>
              </a:rPr>
              <a:t>вести трудовую книжку на бумаге.</a:t>
            </a:r>
            <a:endParaRPr lang="ru-RU" altLang="ru-RU" sz="1600" b="1" dirty="0">
              <a:solidFill>
                <a:srgbClr val="000099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</a:rPr>
              <a:t>Электронная трудовая книжка сохраняет практически весь перечень сведений, которые учитываются в бумажной трудовой книжке, форма СЗВ-ТД:</a:t>
            </a:r>
          </a:p>
          <a:p>
            <a:endParaRPr lang="ru-RU" sz="500" dirty="0" smtClean="0">
              <a:solidFill>
                <a:srgbClr val="000099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6600CC"/>
                </a:solidFill>
              </a:rPr>
              <a:t>Место работы</a:t>
            </a:r>
            <a:r>
              <a:rPr lang="ru-RU" sz="1500" b="1" dirty="0" smtClean="0">
                <a:solidFill>
                  <a:srgbClr val="C0000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6600CC"/>
                </a:solidFill>
              </a:rPr>
              <a:t>Структурное подразделение;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6600CC"/>
                </a:solidFill>
              </a:rPr>
              <a:t>Информация о работнике;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6600CC"/>
                </a:solidFill>
              </a:rPr>
              <a:t>Даты приема</a:t>
            </a:r>
            <a:r>
              <a:rPr lang="ru-RU" sz="1500" b="1" dirty="0" smtClean="0">
                <a:solidFill>
                  <a:srgbClr val="C00000"/>
                </a:solidFill>
              </a:rPr>
              <a:t>, </a:t>
            </a:r>
            <a:r>
              <a:rPr lang="ru-RU" sz="1500" b="1" dirty="0" smtClean="0">
                <a:solidFill>
                  <a:srgbClr val="6600CC"/>
                </a:solidFill>
              </a:rPr>
              <a:t>увольнения, перевода на другую постоянную работу</a:t>
            </a:r>
            <a:r>
              <a:rPr lang="ru-RU" sz="1500" b="1" dirty="0" smtClean="0">
                <a:solidFill>
                  <a:srgbClr val="C0000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6600CC"/>
                </a:solidFill>
              </a:rPr>
              <a:t>Вид мероприятия (прием, перевод, увольнение);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6600CC"/>
                </a:solidFill>
              </a:rPr>
              <a:t>Должность, трудовая функция,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6600CC"/>
                </a:solidFill>
              </a:rPr>
              <a:t>Основание кадрового мероприятия, причины прекращения трудового договора  (дата, номер и вид приказа, распоряжения или другого документа);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6600CC"/>
                </a:solidFill>
              </a:rPr>
              <a:t>профессия, специальность, квалификация.</a:t>
            </a:r>
            <a:endParaRPr lang="ru-RU" sz="1500" b="1" dirty="0">
              <a:solidFill>
                <a:srgbClr val="6600CC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107504" y="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ПЕРЕЧЕНЬ СВЕДЕНИЙ  О ТРУДОВОЙ ДЕЯТЕЛЬНОСТИ</a:t>
            </a:r>
            <a:endParaRPr lang="ru-RU" sz="2800" spc="50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56992"/>
            <a:ext cx="87129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Arial Narrow" pitchFamily="34" charset="0"/>
              </a:rPr>
              <a:t>В случае выявления работником </a:t>
            </a:r>
            <a:r>
              <a:rPr lang="ru-RU" sz="1700" b="1" u="sng" dirty="0" smtClean="0">
                <a:latin typeface="Arial Narrow" pitchFamily="34" charset="0"/>
              </a:rPr>
              <a:t>неверной или неполной</a:t>
            </a:r>
            <a:r>
              <a:rPr lang="ru-RU" sz="1700" b="1" dirty="0" smtClean="0">
                <a:latin typeface="Arial Narrow" pitchFamily="34" charset="0"/>
              </a:rPr>
              <a:t> </a:t>
            </a:r>
            <a:r>
              <a:rPr lang="ru-RU" sz="1700" dirty="0" smtClean="0">
                <a:latin typeface="Arial Narrow" pitchFamily="34" charset="0"/>
              </a:rPr>
              <a:t>информации в сведениях о трудовой деятельности, представленных работодателем для хранения в информационных ресурсах Пенсионного фонда РФ,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 работодатель</a:t>
            </a:r>
            <a:r>
              <a:rPr lang="ru-RU" sz="1700" b="1" dirty="0" smtClean="0">
                <a:latin typeface="Arial Narrow" pitchFamily="34" charset="0"/>
              </a:rPr>
              <a:t> </a:t>
            </a:r>
            <a:r>
              <a:rPr lang="ru-RU" sz="1700" b="1" u="sng" dirty="0" smtClean="0">
                <a:latin typeface="Arial Narrow" pitchFamily="34" charset="0"/>
              </a:rPr>
              <a:t>по письменному заявлению работника обязан исправить или дополнить сведения о трудовой деятельности </a:t>
            </a:r>
            <a:r>
              <a:rPr lang="ru-RU" sz="1700" dirty="0" smtClean="0">
                <a:latin typeface="Arial Narrow" pitchFamily="34" charset="0"/>
              </a:rPr>
              <a:t>и представить их в ПФР.</a:t>
            </a:r>
            <a:endParaRPr lang="ru-RU" sz="17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97152"/>
            <a:ext cx="84249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rgbClr val="6600CC"/>
                </a:solidFill>
                <a:latin typeface="Arial Narrow" pitchFamily="34" charset="0"/>
              </a:rPr>
              <a:t>При заключении трудового договора лицо, поступающее на работу, предъявляет работодателю сведения о трудовой деятельности вместе с трудовой книжкой или взамен ее. </a:t>
            </a:r>
            <a:endParaRPr lang="ru-RU" sz="1700" dirty="0">
              <a:solidFill>
                <a:srgbClr val="6600CC"/>
              </a:solidFill>
              <a:latin typeface="Arial Narrow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5445224"/>
            <a:ext cx="871296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Ведение сведений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о трудовой деятельности начинается с 1 января 2020года, предыдущие периоды работы не вносятся, отсюда существует необходимость разъяснения  работникам                        об обязательности хранения бумажной трудовой книжки после получения на руки.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11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90364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0" y="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spc="5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Форма  </a:t>
            </a:r>
            <a:r>
              <a:rPr lang="ru-RU" sz="2600" spc="5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СТД -Р </a:t>
            </a:r>
          </a:p>
          <a:p>
            <a:pPr algn="ctr"/>
            <a:r>
              <a:rPr lang="ru-RU" altLang="ru-RU" sz="24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«Сведения о трудовой деятельности, предоставляемые работнику работодателем»</a:t>
            </a:r>
            <a:endParaRPr lang="ru-RU" sz="2400" spc="50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412776"/>
            <a:ext cx="298782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spc="5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Форма  </a:t>
            </a:r>
            <a:r>
              <a:rPr lang="ru-RU" sz="2600" spc="5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СТД –Р 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085184"/>
            <a:ext cx="9144000" cy="644069"/>
          </a:xfrm>
          <a:prstGeom prst="rect">
            <a:avLst/>
          </a:prstGeom>
          <a:noFill/>
        </p:spPr>
        <p:txBody>
          <a:bodyPr wrap="square" lIns="89200" tIns="44600" rIns="89200" bIns="4460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При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заполнении  формы  работодателем  указываются 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периоды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трудовой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деятельности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у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данного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работодателя.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Форма СТД-Р  заполняется  на одного  работника. В электронном виде  при формировании файла составляется один файл с данными на одного работника.  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13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Куб 42"/>
          <p:cNvSpPr/>
          <p:nvPr/>
        </p:nvSpPr>
        <p:spPr>
          <a:xfrm>
            <a:off x="6660232" y="3645024"/>
            <a:ext cx="2339752" cy="2232248"/>
          </a:xfrm>
          <a:prstGeom prst="cube">
            <a:avLst>
              <a:gd name="adj" fmla="val 11096"/>
            </a:avLst>
          </a:prstGeom>
          <a:solidFill>
            <a:srgbClr val="B9DCFF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8035" y="188640"/>
            <a:ext cx="8818441" cy="864096"/>
          </a:xfr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spc="50" dirty="0" smtClean="0">
                <a:solidFill>
                  <a:srgbClr val="1A7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Схема направления работником через </a:t>
            </a:r>
            <a:r>
              <a:rPr lang="ru-RU" sz="2200" spc="50" dirty="0">
                <a:solidFill>
                  <a:srgbClr val="1A7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ЕПГУ </a:t>
            </a:r>
            <a:r>
              <a:rPr lang="ru-RU" sz="2200" spc="50" dirty="0" smtClean="0">
                <a:solidFill>
                  <a:srgbClr val="1A7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работодателю на электронный адрес выписки из Электронной трудовой книжки</a:t>
            </a:r>
            <a:endParaRPr lang="ru-RU" sz="2200" spc="50" dirty="0">
              <a:solidFill>
                <a:srgbClr val="1A7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555776" y="1133608"/>
            <a:ext cx="3960440" cy="235805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6660232" y="3933056"/>
            <a:ext cx="2018014" cy="1919905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3851920" y="2948067"/>
            <a:ext cx="0" cy="402955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20072" y="2924944"/>
            <a:ext cx="0" cy="293231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2987824" y="1988840"/>
            <a:ext cx="3174415" cy="504056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ЭЛЕКТРОННАЯ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ТРУДОВАЯ </a:t>
            </a:r>
            <a:r>
              <a:rPr lang="ru-RU" sz="1400" b="1" dirty="0">
                <a:solidFill>
                  <a:srgbClr val="002060"/>
                </a:solidFill>
              </a:rPr>
              <a:t>КНИЖКА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02983" y="1484784"/>
            <a:ext cx="2614271" cy="409301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ИНФОРМАЦИОННАЯ БАЗА ПФР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0" y="4293096"/>
            <a:ext cx="1968352" cy="1922882"/>
            <a:chOff x="2260763" y="4437112"/>
            <a:chExt cx="1968352" cy="192288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413571" y="4437112"/>
              <a:ext cx="1582365" cy="15414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60763" y="5959884"/>
              <a:ext cx="19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Работник</a:t>
              </a:r>
              <a:endParaRPr lang="ru-RU" sz="2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732240" y="5877272"/>
            <a:ext cx="197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Работодатель</a:t>
            </a:r>
            <a:endParaRPr lang="ru-RU" sz="2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203848" y="5589240"/>
            <a:ext cx="3428217" cy="369332"/>
            <a:chOff x="4046966" y="5404946"/>
            <a:chExt cx="1913299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4046966" y="5404946"/>
              <a:ext cx="1913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Заявление о приеме на работу</a:t>
              </a:r>
              <a:endParaRPr lang="ru-RU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4046966" y="5711718"/>
              <a:ext cx="1841466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3253140" y="3283247"/>
            <a:ext cx="2459037" cy="1585913"/>
            <a:chOff x="3134607" y="3775017"/>
            <a:chExt cx="2459037" cy="1585913"/>
          </a:xfrm>
        </p:grpSpPr>
        <p:pic>
          <p:nvPicPr>
            <p:cNvPr id="57" name="Рисунок 1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4607" y="3775017"/>
              <a:ext cx="2459037" cy="158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0" name="Группа 59"/>
            <p:cNvGrpSpPr/>
            <p:nvPr/>
          </p:nvGrpSpPr>
          <p:grpSpPr>
            <a:xfrm>
              <a:off x="3236207" y="3935355"/>
              <a:ext cx="2098675" cy="911376"/>
              <a:chOff x="6656388" y="5291138"/>
              <a:chExt cx="2098675" cy="911376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6656388" y="5499100"/>
                <a:ext cx="2098675" cy="254000"/>
              </a:xfrm>
              <a:prstGeom prst="round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ВАША ЭЛЕКТРОННАЯ ТРУДОВАЯ КНИЖКА</a:t>
                </a: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6770689" y="5721350"/>
                <a:ext cx="1490662" cy="230188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РАСПЕЧАТАТЬ?</a:t>
                </a: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6770689" y="5972175"/>
                <a:ext cx="1490662" cy="215444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НАПРАВИТЬ ПО АДРЕСУ?</a:t>
                </a:r>
                <a:endParaRPr lang="ru-RU" sz="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5" name="Рисунок 8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8302424" y="5687815"/>
                <a:ext cx="325878" cy="297253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66" name="Рисунок 84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8296738" y="5966164"/>
                <a:ext cx="325878" cy="23635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6770688" y="5291138"/>
                <a:ext cx="1984375" cy="217487"/>
              </a:xfrm>
              <a:prstGeom prst="round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ru-RU" sz="1200" dirty="0">
                    <a:solidFill>
                      <a:srgbClr val="0070C0"/>
                    </a:solidFill>
                  </a:rPr>
                  <a:t>ЕПГУ (Личный Кабинет)</a:t>
                </a:r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>
            <a:off x="2339752" y="5229200"/>
            <a:ext cx="644127" cy="691073"/>
            <a:chOff x="5695417" y="3713899"/>
            <a:chExt cx="644127" cy="691073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80613" y="3713899"/>
              <a:ext cx="458931" cy="65407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95417" y="3917650"/>
              <a:ext cx="491411" cy="487322"/>
            </a:xfrm>
            <a:prstGeom prst="rect">
              <a:avLst/>
            </a:prstGeom>
          </p:spPr>
        </p:pic>
      </p:grpSp>
      <p:cxnSp>
        <p:nvCxnSpPr>
          <p:cNvPr id="23" name="Прямая со стрелкой 22"/>
          <p:cNvCxnSpPr/>
          <p:nvPr/>
        </p:nvCxnSpPr>
        <p:spPr>
          <a:xfrm flipV="1">
            <a:off x="1619672" y="3645024"/>
            <a:ext cx="1626073" cy="99309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723967">
            <a:off x="1090880" y="3550779"/>
            <a:ext cx="24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Запрос на получение выписки из ЭТК</a:t>
            </a:r>
            <a:endParaRPr lang="ru-RU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3059832" y="5013176"/>
            <a:ext cx="3492980" cy="369332"/>
            <a:chOff x="3114074" y="5330095"/>
            <a:chExt cx="2463887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3114074" y="5330095"/>
              <a:ext cx="2459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Выписка из ЭТК</a:t>
              </a:r>
              <a:endParaRPr lang="ru-RU" dirty="0"/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3235529" y="5679102"/>
              <a:ext cx="23424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 rot="8818305">
            <a:off x="1367336" y="4579977"/>
            <a:ext cx="1954590" cy="369332"/>
            <a:chOff x="3175920" y="5644642"/>
            <a:chExt cx="2459037" cy="369332"/>
          </a:xfrm>
        </p:grpSpPr>
        <p:sp>
          <p:nvSpPr>
            <p:cNvPr id="86" name="TextBox 85"/>
            <p:cNvSpPr txBox="1"/>
            <p:nvPr/>
          </p:nvSpPr>
          <p:spPr>
            <a:xfrm rot="10838889">
              <a:off x="3175920" y="5644642"/>
              <a:ext cx="2459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Выписка из ЭТК</a:t>
              </a:r>
              <a:endParaRPr lang="ru-RU" dirty="0"/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35529" y="5679102"/>
              <a:ext cx="23424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rgbClr val="3399FF"/>
              </a:gs>
              <a:gs pos="50000">
                <a:srgbClr val="B9DCFF">
                  <a:alpha val="47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14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7" name="Куб 46"/>
          <p:cNvSpPr/>
          <p:nvPr/>
        </p:nvSpPr>
        <p:spPr>
          <a:xfrm>
            <a:off x="6804248" y="1268760"/>
            <a:ext cx="1403648" cy="1368152"/>
          </a:xfrm>
          <a:prstGeom prst="cube">
            <a:avLst>
              <a:gd name="adj" fmla="val 11096"/>
            </a:avLst>
          </a:prstGeom>
          <a:solidFill>
            <a:srgbClr val="B9DCFF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6876256" y="1484785"/>
            <a:ext cx="1152128" cy="109611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271792" y="263691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Прежний Работодатель</a:t>
            </a:r>
            <a:endParaRPr lang="ru-RU" sz="2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" name="Группа 53"/>
          <p:cNvGrpSpPr/>
          <p:nvPr/>
        </p:nvGrpSpPr>
        <p:grpSpPr>
          <a:xfrm rot="8818305">
            <a:off x="5378820" y="3067740"/>
            <a:ext cx="1954590" cy="369332"/>
            <a:chOff x="3175920" y="5644642"/>
            <a:chExt cx="2459037" cy="369332"/>
          </a:xfrm>
        </p:grpSpPr>
        <p:sp>
          <p:nvSpPr>
            <p:cNvPr id="55" name="TextBox 54"/>
            <p:cNvSpPr txBox="1"/>
            <p:nvPr/>
          </p:nvSpPr>
          <p:spPr>
            <a:xfrm rot="10838889">
              <a:off x="3175920" y="5644642"/>
              <a:ext cx="2459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Сведения СЗВ-ТД</a:t>
              </a:r>
              <a:endParaRPr lang="ru-RU" dirty="0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3235529" y="5679102"/>
              <a:ext cx="23424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212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frf.ru/files/id/etk/el_knijka_sayt-0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7310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-108520" y="98072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3399"/>
                </a:solidFill>
              </a:rPr>
              <a:t>   </a:t>
            </a:r>
            <a:r>
              <a:rPr lang="ru-RU" sz="1700" b="1" u="sng" dirty="0" smtClean="0">
                <a:solidFill>
                  <a:srgbClr val="FF3399"/>
                </a:solidFill>
                <a:latin typeface="Arial Narrow" pitchFamily="34" charset="0"/>
              </a:rPr>
              <a:t>С 1 января 2020 года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  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вводится 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обязанность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 для работодателей представлять  отчетность </a:t>
            </a:r>
            <a:r>
              <a:rPr lang="ru-RU" altLang="ru-RU" sz="1700" dirty="0" smtClean="0">
                <a:solidFill>
                  <a:srgbClr val="000099"/>
                </a:solidFill>
                <a:latin typeface="Arial Narrow" pitchFamily="34" charset="0"/>
              </a:rPr>
              <a:t>«Сведения о трудовой деятельности зарегистрированного лица» </a:t>
            </a:r>
            <a:r>
              <a:rPr lang="ru-RU" alt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(Форма  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СЗВ-ТД</a:t>
            </a:r>
            <a:r>
              <a:rPr lang="ru-RU" alt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).</a:t>
            </a:r>
            <a:endParaRPr lang="ru-RU" sz="1700" b="1" dirty="0" smtClean="0">
              <a:solidFill>
                <a:srgbClr val="FF3399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0"/>
            <a:ext cx="4139952" cy="980728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РАБОТОДАТЕЛЮ  </a:t>
            </a:r>
          </a:p>
          <a:p>
            <a:pPr algn="ctr"/>
            <a:r>
              <a:rPr lang="ru-RU" sz="30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об  отчетности в ПФР</a:t>
            </a:r>
            <a:endParaRPr lang="ru-RU" sz="3000" spc="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97152"/>
            <a:ext cx="4427984" cy="87716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7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Первая  отчетная  кампания  по приему  СЗВ-ТД   начинается  с  01.02.2020  </a:t>
            </a:r>
            <a:r>
              <a:rPr lang="ru-RU" altLang="ru-RU" sz="1700" b="1" dirty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по </a:t>
            </a:r>
            <a:r>
              <a:rPr lang="ru-RU" altLang="ru-RU" sz="17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15.02.2020 гг. включительно.</a:t>
            </a:r>
            <a:endParaRPr lang="ru-RU" sz="17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556792"/>
            <a:ext cx="9144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Страхователь представляет сведения </a:t>
            </a:r>
            <a:r>
              <a:rPr lang="ru-RU" sz="1700" u="sng" dirty="0" smtClean="0">
                <a:solidFill>
                  <a:srgbClr val="000099"/>
                </a:solidFill>
                <a:latin typeface="Arial Narrow" pitchFamily="34" charset="0"/>
              </a:rPr>
              <a:t>по месту своей регистрации в органах ПФР</a:t>
            </a:r>
          </a:p>
          <a:p>
            <a:pPr algn="ctr"/>
            <a:r>
              <a:rPr lang="ru-RU" sz="1700" dirty="0" smtClean="0">
                <a:solidFill>
                  <a:srgbClr val="FF3399"/>
                </a:solidFill>
                <a:latin typeface="Arial Narrow" pitchFamily="34" charset="0"/>
              </a:rPr>
              <a:t> (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не</a:t>
            </a:r>
            <a:r>
              <a:rPr lang="ru-RU" sz="1700" dirty="0" smtClean="0">
                <a:solidFill>
                  <a:srgbClr val="FF3399"/>
                </a:solidFill>
                <a:latin typeface="Arial Narrow" pitchFamily="34" charset="0"/>
              </a:rPr>
              <a:t> экстерриториально).</a:t>
            </a:r>
          </a:p>
          <a:p>
            <a:pPr algn="ctr"/>
            <a:r>
              <a:rPr lang="ru-RU" sz="1700" dirty="0" smtClean="0">
                <a:solidFill>
                  <a:srgbClr val="FF3399"/>
                </a:solidFill>
                <a:latin typeface="Arial Narrow" pitchFamily="34" charset="0"/>
              </a:rPr>
              <a:t>в форме электронного документа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, подписанного электронной подписью,</a:t>
            </a:r>
          </a:p>
          <a:p>
            <a:pPr algn="ctr"/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на 25 и более </a:t>
            </a:r>
            <a:r>
              <a:rPr lang="ru-RU" sz="1700" dirty="0" smtClean="0">
                <a:solidFill>
                  <a:srgbClr val="FF3399"/>
                </a:solidFill>
                <a:latin typeface="Arial Narrow" pitchFamily="34" charset="0"/>
              </a:rPr>
              <a:t>работающих у него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застрахованных лиц  за предшествующий отчетный период </a:t>
            </a:r>
          </a:p>
          <a:p>
            <a:pPr algn="ctr"/>
            <a:r>
              <a:rPr lang="ru-RU" sz="1700" i="1" dirty="0" smtClean="0">
                <a:solidFill>
                  <a:srgbClr val="000099"/>
                </a:solidFill>
                <a:latin typeface="Arial Narrow" pitchFamily="34" charset="0"/>
              </a:rPr>
              <a:t>(так  же могут быть представлены сведения  менее  чем  на 25 работающих  застрахованных лиц).</a:t>
            </a:r>
            <a:endParaRPr lang="ru-RU" sz="1700" dirty="0" smtClean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19227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   </a:t>
            </a:r>
            <a:r>
              <a:rPr lang="ru-RU" sz="1700" b="1" u="sng" dirty="0" smtClean="0">
                <a:solidFill>
                  <a:srgbClr val="FF3399"/>
                </a:solidFill>
                <a:latin typeface="Arial Narrow" pitchFamily="34" charset="0"/>
              </a:rPr>
              <a:t>С 1 января 2021 года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  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вводится  </a:t>
            </a:r>
            <a:r>
              <a:rPr lang="ru-RU" sz="1700" b="1" u="sng" dirty="0" smtClean="0">
                <a:solidFill>
                  <a:srgbClr val="FF3399"/>
                </a:solidFill>
                <a:latin typeface="Arial Narrow" pitchFamily="34" charset="0"/>
              </a:rPr>
              <a:t>два срока отчетности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ru-RU" sz="1700" dirty="0" smtClean="0">
                <a:solidFill>
                  <a:srgbClr val="FF3399"/>
                </a:solidFill>
                <a:latin typeface="Arial Narrow" pitchFamily="34" charset="0"/>
              </a:rPr>
              <a:t> 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не позднее одного рабочего дня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с даты издания приказа в случае </a:t>
            </a:r>
            <a:r>
              <a:rPr lang="ru-RU" sz="1700" b="1" u="sng" dirty="0" smtClean="0">
                <a:solidFill>
                  <a:srgbClr val="FF3399"/>
                </a:solidFill>
                <a:latin typeface="Arial Narrow" pitchFamily="34" charset="0"/>
              </a:rPr>
              <a:t>приема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  </a:t>
            </a:r>
            <a:r>
              <a:rPr lang="ru-RU" sz="1700" dirty="0" smtClean="0">
                <a:solidFill>
                  <a:srgbClr val="FF3399"/>
                </a:solidFill>
                <a:latin typeface="Arial Narrow" pitchFamily="34" charset="0"/>
              </a:rPr>
              <a:t>и  </a:t>
            </a:r>
            <a:r>
              <a:rPr lang="ru-RU" sz="1700" b="1" u="sng" dirty="0" smtClean="0">
                <a:solidFill>
                  <a:srgbClr val="FF3399"/>
                </a:solidFill>
                <a:latin typeface="Arial Narrow" pitchFamily="34" charset="0"/>
              </a:rPr>
              <a:t>увольнения 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работника;</a:t>
            </a:r>
          </a:p>
          <a:p>
            <a:pPr>
              <a:buFontTx/>
              <a:buChar char="-"/>
            </a:pP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 ежемесячно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 не позднее </a:t>
            </a:r>
            <a:r>
              <a:rPr lang="ru-RU" sz="1700" dirty="0" smtClean="0">
                <a:solidFill>
                  <a:srgbClr val="FF3399"/>
                </a:solidFill>
                <a:latin typeface="Arial Narrow" pitchFamily="34" charset="0"/>
              </a:rPr>
              <a:t>15-го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 числа месяца, следующего за отчетным,</a:t>
            </a:r>
          </a:p>
          <a:p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                                    в случае  </a:t>
            </a:r>
            <a:r>
              <a:rPr lang="ru-RU" sz="1700" b="1" u="sng" dirty="0" smtClean="0">
                <a:solidFill>
                  <a:srgbClr val="FF3399"/>
                </a:solidFill>
                <a:latin typeface="Arial Narrow" pitchFamily="34" charset="0"/>
              </a:rPr>
              <a:t>перевода</a:t>
            </a:r>
            <a:r>
              <a:rPr lang="ru-RU" sz="1700" dirty="0" smtClean="0">
                <a:solidFill>
                  <a:srgbClr val="FF3399"/>
                </a:solidFill>
                <a:latin typeface="Arial Narrow" pitchFamily="34" charset="0"/>
              </a:rPr>
              <a:t> на другую постоянную работу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 или подачи заявления.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996952"/>
            <a:ext cx="9144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 в 2020 году 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срок представления  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ежемесячно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 не позднее </a:t>
            </a:r>
            <a:r>
              <a:rPr lang="ru-RU" sz="1700" u="sng" dirty="0" smtClean="0">
                <a:solidFill>
                  <a:srgbClr val="000099"/>
                </a:solidFill>
                <a:latin typeface="Arial Narrow" pitchFamily="34" charset="0"/>
              </a:rPr>
              <a:t>15-го числа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месяца, следующего за отчетным,</a:t>
            </a:r>
          </a:p>
          <a:p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в котором </a:t>
            </a:r>
            <a:r>
              <a:rPr lang="ru-RU" sz="1700" u="sng" dirty="0" smtClean="0">
                <a:solidFill>
                  <a:srgbClr val="000099"/>
                </a:solidFill>
                <a:latin typeface="Arial Narrow" pitchFamily="34" charset="0"/>
              </a:rPr>
              <a:t>имелись случаи  </a:t>
            </a:r>
            <a:r>
              <a:rPr lang="ru-RU" sz="17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кадрового мероприятия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или </a:t>
            </a:r>
            <a:r>
              <a:rPr lang="ru-RU" sz="17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подачи  заявления 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о продолжении ведения трудовой книжки либо о представлении сведений о трудовой деятельности.</a:t>
            </a:r>
            <a:endParaRPr lang="ru-RU" sz="1700" b="1" dirty="0" smtClean="0">
              <a:solidFill>
                <a:srgbClr val="FF3399"/>
              </a:solidFill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33056"/>
            <a:ext cx="9144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При представлении сведений на работника  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впервые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страхователь 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одновременно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 представляет</a:t>
            </a:r>
          </a:p>
          <a:p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      </a:t>
            </a:r>
            <a:r>
              <a:rPr lang="ru-RU" sz="17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Сведения о его трудовой деятельности по состоянию на 01.01.2020 года </a:t>
            </a:r>
          </a:p>
          <a:p>
            <a:r>
              <a:rPr lang="ru-RU" sz="17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</a:t>
            </a:r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у данного страхователя.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797152"/>
            <a:ext cx="4572000" cy="87716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7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Если ни одного кадрового мероприятия не было в предыдущем месяце и ни одного заявления не подано,  то отчет в ПФР не подается.</a:t>
            </a:r>
            <a:endParaRPr lang="ru-RU" sz="17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15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963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3399"/>
                </a:solidFill>
              </a:rPr>
              <a:t> 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Кадровые мероприятия для представления в составе отчетности  установлены </a:t>
            </a: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пунктом</a:t>
            </a:r>
            <a:r>
              <a:rPr lang="ru-RU" sz="1600" dirty="0" smtClean="0">
                <a:solidFill>
                  <a:srgbClr val="FF3399"/>
                </a:solidFill>
                <a:latin typeface="Arial Narrow" pitchFamily="34" charset="0"/>
              </a:rPr>
              <a:t>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2.4.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статьи 11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Федерального закона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от 01.04.1996 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№ 27-ФЗ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«Об индивидуальном (персонифицированном) учете в системе обязательного пенсионного страхования» : 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endParaRPr lang="ru-RU" sz="5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endParaRPr lang="ru-RU" sz="5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endParaRPr lang="ru-RU" sz="3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endParaRPr lang="ru-RU" sz="5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Еще три кадровых мероприятия, обязательные к представлению, указаны </a:t>
            </a: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в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Проекте   Порядка  заполнения  формы «Сведения о трудовой  деятельности </a:t>
            </a: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зарегистрированного лица (СЗВ-ТД)</a:t>
            </a:r>
            <a:endParaRPr lang="ru-RU" sz="1400" b="1" dirty="0" smtClean="0">
              <a:solidFill>
                <a:srgbClr val="FF3399"/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196752"/>
            <a:ext cx="1763688" cy="36004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Прием на работу</a:t>
            </a:r>
            <a:endParaRPr lang="ru-RU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196752"/>
            <a:ext cx="2160240" cy="36004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Увольнение с работы</a:t>
            </a:r>
            <a:endParaRPr lang="ru-RU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1196752"/>
            <a:ext cx="3672408" cy="36004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Перевод на другую постоянную работу</a:t>
            </a:r>
            <a:endParaRPr lang="ru-RU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76264"/>
            <a:ext cx="727280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0" y="0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1.  Кадровые мероприятия</a:t>
            </a:r>
            <a:endParaRPr lang="ru-RU" sz="2200" spc="50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0" y="4293096"/>
            <a:ext cx="3888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2.  Заявление работника </a:t>
            </a:r>
            <a:endParaRPr lang="ru-RU" sz="2200" spc="50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4725144"/>
            <a:ext cx="4355976" cy="792088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Заявление о продолжении ведения страхователем </a:t>
            </a:r>
          </a:p>
          <a:p>
            <a:pPr algn="ctr"/>
            <a:r>
              <a:rPr 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трудовой книжки </a:t>
            </a:r>
          </a:p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соответствии  со статьей </a:t>
            </a:r>
            <a:r>
              <a:rPr lang="ru-RU" sz="1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66</a:t>
            </a:r>
            <a:r>
              <a:rPr 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ТК РФ</a:t>
            </a:r>
            <a:endParaRPr lang="ru-RU" sz="16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4725144"/>
            <a:ext cx="4139952" cy="792088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Заявление о предоставлении страхователем ему </a:t>
            </a:r>
          </a:p>
          <a:p>
            <a:pPr algn="ctr"/>
            <a:r>
              <a:rPr 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сведений  о трудовой деятельности</a:t>
            </a:r>
          </a:p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соответствии  со статьей </a:t>
            </a:r>
            <a:r>
              <a:rPr lang="ru-RU" sz="1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66.1</a:t>
            </a:r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ТК РФ</a:t>
            </a:r>
            <a:endParaRPr lang="ru-RU" sz="16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0" y="558924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3.  Сведения о  трудовой  деятельности  по состоянию на 01.01.2020 года </a:t>
            </a:r>
            <a:endParaRPr lang="ru-RU" sz="2200" spc="50" dirty="0">
              <a:solidFill>
                <a:srgbClr val="1A75BD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980837"/>
            <a:ext cx="88924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- при представлении сведений на работника  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впервые  -  одновременно с кадровыми мероприятиями;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- в случае отсутствия в течение 2020 года кадровых мероприятий  или заявления  </a:t>
            </a:r>
          </a:p>
          <a:p>
            <a:r>
              <a:rPr lang="ru-RU" sz="1700" dirty="0" smtClean="0">
                <a:solidFill>
                  <a:srgbClr val="000099"/>
                </a:solidFill>
                <a:latin typeface="Arial Narrow" pitchFamily="34" charset="0"/>
              </a:rPr>
              <a:t>                                                                                                      -  </a:t>
            </a:r>
            <a:r>
              <a:rPr lang="ru-RU" sz="1700" b="1" dirty="0" smtClean="0">
                <a:solidFill>
                  <a:srgbClr val="FF3399"/>
                </a:solidFill>
                <a:latin typeface="Arial Narrow" pitchFamily="34" charset="0"/>
              </a:rPr>
              <a:t>не позднее 15 февраля 2021 года. </a:t>
            </a:r>
            <a:endParaRPr lang="ru-RU" sz="1700" dirty="0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16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Franklin Gothic Book" panose="020B0503020102020204" pitchFamily="34" charset="0"/>
              </a:rPr>
              <a:t>Примеры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1556792"/>
            <a:ext cx="1368152" cy="3600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31.12.2020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23928" y="1628800"/>
            <a:ext cx="1620688" cy="3600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31.12.2020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0" y="1844824"/>
            <a:ext cx="2987824" cy="1080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 направляет информацию о приеме заявления в ПФР по форме СЗВ-ТД.   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0" y="2924944"/>
            <a:ext cx="2987824" cy="36450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ведет электронную трудовую книжку, путем направления сведений о трудовой деятельности в ПФР и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 ведет бумажную трудовую книжку и обеспечивает ее хранение.   </a:t>
            </a:r>
            <a:endParaRPr lang="ru-RU" alt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altLang="ru-RU" sz="500" b="1" u="sng" dirty="0" smtClean="0">
              <a:solidFill>
                <a:srgbClr val="7030A0"/>
              </a:solidFill>
              <a:uFill>
                <a:solidFill>
                  <a:srgbClr val="C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смене места работы сохраняется право выбора предоставления сведений о трудовой деятельности  в соответствии с ст. </a:t>
            </a:r>
            <a:r>
              <a:rPr lang="ru-RU" altLang="ru-RU" sz="1600" b="1" dirty="0" smtClean="0">
                <a:solidFill>
                  <a:srgbClr val="FF3399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66.1.</a:t>
            </a:r>
            <a:r>
              <a:rPr lang="ru-RU" altLang="ru-RU" sz="1600" b="1" dirty="0" smtClean="0">
                <a:solidFill>
                  <a:srgbClr val="7030A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ТК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75656" y="18448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>
            <a:off x="3347864" y="1844824"/>
            <a:ext cx="2880320" cy="11521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 направляет информацию о приеме заявления в ПФР по форме СЗВ-ТД .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860032" y="21328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1680" y="27809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/>
          <p:cNvSpPr txBox="1">
            <a:spLocks/>
          </p:cNvSpPr>
          <p:nvPr/>
        </p:nvSpPr>
        <p:spPr>
          <a:xfrm>
            <a:off x="3347864" y="2852936"/>
            <a:ext cx="3031179" cy="3600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ведет электронную трудовую книжку, путем направления сведений о трудовой деятельности в ПФР,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бумажную ТК возвращает работнику, предварительно сделав в ней запись о прекращении ведения бумажной ТК в связи с приемом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заявления.</a:t>
            </a:r>
          </a:p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разъясняет  работнику об обязательности хранения бумажной трудовой книжки после получения на руки.</a:t>
            </a:r>
          </a:p>
          <a:p>
            <a:pPr marL="0" indent="0" algn="just">
              <a:buNone/>
              <a:defRPr/>
            </a:pPr>
            <a:endParaRPr lang="ru-RU" altLang="ru-RU" sz="1600" b="1" dirty="0" smtClean="0">
              <a:solidFill>
                <a:srgbClr val="7030A0"/>
              </a:solidFill>
              <a:uFill>
                <a:solidFill>
                  <a:srgbClr val="C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588224" y="1988840"/>
            <a:ext cx="2555776" cy="10068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приеме заявления в ПФР не отправляется на ИЛС гражданина отсутствует.</a:t>
            </a:r>
          </a:p>
          <a:p>
            <a:pPr marL="0" indent="0" algn="just">
              <a:buNone/>
              <a:defRPr/>
            </a:pPr>
            <a:endParaRPr lang="ru-RU" alt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812360" y="1772816"/>
            <a:ext cx="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"/>
          <p:cNvSpPr txBox="1">
            <a:spLocks/>
          </p:cNvSpPr>
          <p:nvPr/>
        </p:nvSpPr>
        <p:spPr>
          <a:xfrm>
            <a:off x="6516216" y="3717032"/>
            <a:ext cx="2627784" cy="2379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ведет электронную трудовую книжку, путем направления сведений о трудовой деятельности в ПФР и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 ведет бумажную трудовую книжку и обеспечивает ее хранение.   </a:t>
            </a:r>
            <a:endParaRPr lang="ru-RU" alt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812360" y="2996952"/>
            <a:ext cx="0" cy="433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0" y="332656"/>
            <a:ext cx="2987824" cy="1296144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Заявление о продолжении ведения страхователем </a:t>
            </a:r>
          </a:p>
          <a:p>
            <a:pPr algn="ctr"/>
            <a:r>
              <a:rPr 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трудовой книжки </a:t>
            </a:r>
          </a:p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соответствии  со статьей </a:t>
            </a:r>
            <a:r>
              <a:rPr lang="ru-RU" sz="1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66</a:t>
            </a:r>
            <a:r>
              <a:rPr 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ТК РФ</a:t>
            </a:r>
            <a:endParaRPr lang="ru-RU" sz="16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31840" y="188640"/>
            <a:ext cx="3096344" cy="144016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Заявление о предоставлении страхователем ему </a:t>
            </a:r>
          </a:p>
          <a:p>
            <a:pPr algn="ctr"/>
            <a:r>
              <a:rPr 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сведений  о трудовой деятельности</a:t>
            </a:r>
          </a:p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соответствии  со статьей </a:t>
            </a:r>
            <a:r>
              <a:rPr lang="ru-RU" sz="1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66.1</a:t>
            </a:r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ТК РФ</a:t>
            </a:r>
            <a:endParaRPr lang="ru-RU" sz="16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72200" y="332656"/>
            <a:ext cx="2771800" cy="144016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Работник не написал заявления до 31.12.2020 </a:t>
            </a:r>
          </a:p>
          <a:p>
            <a:pPr algn="ctr"/>
            <a:r>
              <a:rPr lang="ru-RU" alt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(не перечислен </a:t>
            </a:r>
            <a:r>
              <a:rPr 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пп.8 ст.2 настоящего законопроекта</a:t>
            </a:r>
            <a:r>
              <a:rPr lang="ru-RU" alt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).</a:t>
            </a:r>
            <a:endParaRPr lang="ru-RU" sz="16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076056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17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177523" y="764704"/>
            <a:ext cx="8966477" cy="581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just">
              <a:buFont typeface="Wingdings" panose="05000000000000000000" pitchFamily="2" charset="2"/>
              <a:buChar char="ü"/>
              <a:defRPr/>
            </a:pPr>
            <a:endParaRPr lang="ru-RU" altLang="ru-RU" sz="400" b="1" i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</a:t>
            </a:r>
            <a:endParaRPr lang="ru-RU" altLang="ru-RU" sz="16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6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6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6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r>
              <a:rPr lang="ru-RU" altLang="ru-RU" sz="1600" b="1" i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</a:t>
            </a: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Franklin Gothic Book" panose="020B0503020102020204" pitchFamily="34" charset="0"/>
              </a:rPr>
              <a:t>Примеры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17032"/>
            <a:ext cx="9144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2</a:t>
            </a:r>
            <a:r>
              <a:rPr lang="ru-RU" sz="2000" dirty="0" smtClean="0">
                <a:solidFill>
                  <a:schemeClr val="tx2"/>
                </a:solidFill>
              </a:rPr>
              <a:t>. </a:t>
            </a:r>
          </a:p>
          <a:p>
            <a:r>
              <a:rPr lang="ru-RU" sz="2000" b="1" dirty="0" smtClean="0">
                <a:solidFill>
                  <a:srgbClr val="6600CC"/>
                </a:solidFill>
              </a:rPr>
              <a:t>15.02.2020 </a:t>
            </a:r>
            <a:r>
              <a:rPr lang="ru-RU" sz="2000" b="1" dirty="0">
                <a:solidFill>
                  <a:srgbClr val="6600CC"/>
                </a:solidFill>
              </a:rPr>
              <a:t>года </a:t>
            </a:r>
            <a:r>
              <a:rPr lang="ru-RU" sz="2000" dirty="0"/>
              <a:t>в ООО «Салют» </a:t>
            </a:r>
            <a:r>
              <a:rPr lang="ru-RU" sz="2000" dirty="0" smtClean="0"/>
              <a:t>произошел </a:t>
            </a:r>
            <a:r>
              <a:rPr lang="ru-RU" sz="2000" b="1" dirty="0" smtClean="0">
                <a:solidFill>
                  <a:srgbClr val="6600CC"/>
                </a:solidFill>
              </a:rPr>
              <a:t>перевод</a:t>
            </a:r>
            <a:r>
              <a:rPr lang="ru-RU" sz="2000" dirty="0" smtClean="0"/>
              <a:t> </a:t>
            </a:r>
            <a:r>
              <a:rPr lang="ru-RU" sz="2000" dirty="0"/>
              <a:t>работника Петрова</a:t>
            </a:r>
            <a:r>
              <a:rPr lang="ru-RU" sz="2000" dirty="0" smtClean="0"/>
              <a:t> </a:t>
            </a:r>
            <a:r>
              <a:rPr lang="ru-RU" sz="2000" dirty="0"/>
              <a:t>Н.Н.,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b="1" dirty="0">
                <a:solidFill>
                  <a:srgbClr val="6600CC"/>
                </a:solidFill>
              </a:rPr>
              <a:t>на 01.01.2020 года </a:t>
            </a:r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dirty="0" smtClean="0"/>
              <a:t>Петров </a:t>
            </a:r>
            <a:r>
              <a:rPr lang="ru-RU" sz="2000" dirty="0"/>
              <a:t>Н.Н. </a:t>
            </a:r>
            <a:r>
              <a:rPr lang="ru-RU" sz="2000" b="1" dirty="0">
                <a:solidFill>
                  <a:srgbClr val="6600CC"/>
                </a:solidFill>
              </a:rPr>
              <a:t>был работником </a:t>
            </a:r>
            <a:r>
              <a:rPr lang="ru-RU" sz="2000" dirty="0"/>
              <a:t>ООО «Салют».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6600CC"/>
                </a:solidFill>
              </a:rPr>
              <a:t>Последняя </a:t>
            </a:r>
            <a:r>
              <a:rPr lang="ru-RU" sz="2000" b="1" dirty="0">
                <a:solidFill>
                  <a:srgbClr val="6600CC"/>
                </a:solidFill>
              </a:rPr>
              <a:t>запись </a:t>
            </a:r>
            <a:r>
              <a:rPr lang="ru-RU" sz="2000" dirty="0"/>
              <a:t>в его трудовой книжке  </a:t>
            </a:r>
            <a:r>
              <a:rPr lang="ru-RU" sz="2000" dirty="0" smtClean="0"/>
              <a:t>также </a:t>
            </a:r>
            <a:r>
              <a:rPr lang="ru-RU" sz="2000" b="1" dirty="0" smtClean="0">
                <a:solidFill>
                  <a:srgbClr val="6600CC"/>
                </a:solidFill>
              </a:rPr>
              <a:t>о переводе  01.10.2018 </a:t>
            </a:r>
            <a:r>
              <a:rPr lang="ru-RU" sz="2000" b="1" dirty="0">
                <a:solidFill>
                  <a:srgbClr val="6600CC"/>
                </a:solidFill>
              </a:rPr>
              <a:t>года</a:t>
            </a:r>
            <a:r>
              <a:rPr lang="ru-RU" sz="2000" dirty="0"/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В форме </a:t>
            </a:r>
            <a:r>
              <a:rPr lang="ru-RU" sz="2000" b="1" dirty="0" smtClean="0">
                <a:solidFill>
                  <a:srgbClr val="6600CC"/>
                </a:solidFill>
              </a:rPr>
              <a:t>СЗВ-ТД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/>
              <a:t>на Петрова Н.Н. , представляемой  в </a:t>
            </a:r>
            <a:r>
              <a:rPr lang="ru-RU" sz="2000" dirty="0"/>
              <a:t>ПФР </a:t>
            </a:r>
            <a:r>
              <a:rPr lang="ru-RU" sz="2000" dirty="0" smtClean="0"/>
              <a:t>10.03.2020 </a:t>
            </a:r>
            <a:r>
              <a:rPr lang="ru-RU" sz="2000" dirty="0"/>
              <a:t>года </a:t>
            </a:r>
            <a:endParaRPr lang="ru-RU" sz="2000" dirty="0" smtClean="0"/>
          </a:p>
          <a:p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(отчетный период февраль 2020 года)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/>
              <a:t>будет </a:t>
            </a:r>
            <a:r>
              <a:rPr lang="ru-RU" sz="2000" dirty="0"/>
              <a:t>2 </a:t>
            </a:r>
            <a:r>
              <a:rPr lang="ru-RU" sz="2000" dirty="0" smtClean="0"/>
              <a:t>записи: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</a:rPr>
              <a:t>Перевод»   </a:t>
            </a:r>
            <a:r>
              <a:rPr lang="ru-RU" sz="2000" b="1" i="1" dirty="0">
                <a:solidFill>
                  <a:srgbClr val="FF0000"/>
                </a:solidFill>
              </a:rPr>
              <a:t>с </a:t>
            </a:r>
            <a:r>
              <a:rPr lang="ru-RU" sz="2000" b="1" i="1" dirty="0" smtClean="0">
                <a:solidFill>
                  <a:srgbClr val="FF0000"/>
                </a:solidFill>
              </a:rPr>
              <a:t>01.10.2018 </a:t>
            </a:r>
            <a:r>
              <a:rPr lang="ru-RU" sz="2000" b="1" i="1" dirty="0">
                <a:solidFill>
                  <a:srgbClr val="FF0000"/>
                </a:solidFill>
              </a:rPr>
              <a:t>г</a:t>
            </a:r>
            <a:r>
              <a:rPr lang="ru-RU" sz="2000" b="1" i="1" dirty="0" smtClean="0">
                <a:solidFill>
                  <a:srgbClr val="FF0000"/>
                </a:solidFill>
              </a:rPr>
              <a:t>. </a:t>
            </a:r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(Сведения о трудовой деятельности на  01.01.2020) </a:t>
            </a:r>
            <a:r>
              <a:rPr lang="ru-RU" sz="2000" b="1" i="1" dirty="0" smtClean="0">
                <a:solidFill>
                  <a:srgbClr val="FF0000"/>
                </a:solidFill>
              </a:rPr>
              <a:t>«Перевод» </a:t>
            </a:r>
            <a:r>
              <a:rPr lang="ru-RU" sz="2000" b="1" i="1" dirty="0">
                <a:solidFill>
                  <a:srgbClr val="FF0000"/>
                </a:solidFill>
              </a:rPr>
              <a:t>с </a:t>
            </a:r>
            <a:r>
              <a:rPr lang="ru-RU" sz="2000" b="1" i="1" dirty="0" smtClean="0">
                <a:solidFill>
                  <a:srgbClr val="FF0000"/>
                </a:solidFill>
              </a:rPr>
              <a:t>15.02.2020 </a:t>
            </a:r>
            <a:r>
              <a:rPr lang="ru-RU" sz="2000" b="1" i="1" dirty="0">
                <a:solidFill>
                  <a:srgbClr val="FF0000"/>
                </a:solidFill>
              </a:rPr>
              <a:t>г</a:t>
            </a:r>
            <a:r>
              <a:rPr lang="ru-RU" sz="2000" b="1" i="1" dirty="0" smtClean="0">
                <a:solidFill>
                  <a:srgbClr val="FF0000"/>
                </a:solidFill>
              </a:rPr>
              <a:t>.    </a:t>
            </a:r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(Кадровое мероприятие)</a:t>
            </a:r>
            <a:endParaRPr lang="ru-RU" dirty="0"/>
          </a:p>
        </p:txBody>
      </p:sp>
      <p:sp>
        <p:nvSpPr>
          <p:cNvPr id="9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18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1</a:t>
            </a:r>
            <a:r>
              <a:rPr lang="ru-RU" sz="2000" u="sng" dirty="0" smtClean="0">
                <a:solidFill>
                  <a:srgbClr val="1F497D"/>
                </a:solidFill>
              </a:rPr>
              <a:t>.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srgbClr val="6600CC"/>
                </a:solidFill>
              </a:rPr>
              <a:t>30.01.2020 года </a:t>
            </a:r>
            <a:r>
              <a:rPr lang="ru-RU" sz="2000" dirty="0" smtClean="0">
                <a:solidFill>
                  <a:prstClr val="black"/>
                </a:solidFill>
              </a:rPr>
              <a:t>в ООО «Салют» произошел </a:t>
            </a:r>
            <a:r>
              <a:rPr lang="ru-RU" sz="2000" b="1" dirty="0" smtClean="0">
                <a:solidFill>
                  <a:srgbClr val="6600CC"/>
                </a:solidFill>
              </a:rPr>
              <a:t>прием заявления о продолжении ведения трудовой книжки</a:t>
            </a:r>
            <a:r>
              <a:rPr lang="ru-RU" sz="2000" dirty="0" smtClean="0">
                <a:solidFill>
                  <a:prstClr val="black"/>
                </a:solidFill>
              </a:rPr>
              <a:t> в бумажном виде на работника Попова А.А.,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6600CC"/>
                </a:solidFill>
              </a:rPr>
              <a:t>на 01.01.2020 года</a:t>
            </a:r>
            <a:r>
              <a:rPr lang="ru-RU" sz="2000" dirty="0" smtClean="0">
                <a:solidFill>
                  <a:prstClr val="black"/>
                </a:solidFill>
              </a:rPr>
              <a:t> Попов А.А. </a:t>
            </a:r>
            <a:r>
              <a:rPr lang="ru-RU" sz="2000" b="1" dirty="0" smtClean="0">
                <a:solidFill>
                  <a:srgbClr val="6600CC"/>
                </a:solidFill>
              </a:rPr>
              <a:t>был работником </a:t>
            </a:r>
            <a:r>
              <a:rPr lang="ru-RU" sz="2000" dirty="0" smtClean="0">
                <a:solidFill>
                  <a:prstClr val="black"/>
                </a:solidFill>
              </a:rPr>
              <a:t>ООО «Салют». </a:t>
            </a:r>
          </a:p>
          <a:p>
            <a:r>
              <a:rPr lang="ru-RU" sz="2000" b="1" dirty="0" smtClean="0">
                <a:solidFill>
                  <a:srgbClr val="6600CC"/>
                </a:solidFill>
              </a:rPr>
              <a:t>Последняя запись </a:t>
            </a:r>
            <a:r>
              <a:rPr lang="ru-RU" sz="2000" dirty="0" smtClean="0">
                <a:solidFill>
                  <a:prstClr val="black"/>
                </a:solidFill>
              </a:rPr>
              <a:t>в его трудовой книжке  </a:t>
            </a:r>
            <a:r>
              <a:rPr lang="ru-RU" sz="2000" b="1" dirty="0" smtClean="0">
                <a:solidFill>
                  <a:srgbClr val="6600CC"/>
                </a:solidFill>
              </a:rPr>
              <a:t>о приеме на работу 20.09.2019 года </a:t>
            </a:r>
            <a:r>
              <a:rPr lang="ru-RU" sz="2000" dirty="0" smtClean="0">
                <a:solidFill>
                  <a:prstClr val="black"/>
                </a:solidFill>
              </a:rPr>
              <a:t>в ООО «Салют» </a:t>
            </a:r>
            <a:r>
              <a:rPr lang="ru-RU" sz="2000" b="1" dirty="0" smtClean="0">
                <a:solidFill>
                  <a:prstClr val="black"/>
                </a:solidFill>
              </a:rPr>
              <a:t>.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В форме </a:t>
            </a:r>
            <a:r>
              <a:rPr lang="ru-RU" sz="2000" b="1" dirty="0" smtClean="0">
                <a:solidFill>
                  <a:srgbClr val="6600CC"/>
                </a:solidFill>
              </a:rPr>
              <a:t>СЗВ-ТД </a:t>
            </a:r>
            <a:r>
              <a:rPr lang="ru-RU" sz="2000" dirty="0" smtClean="0">
                <a:solidFill>
                  <a:prstClr val="black"/>
                </a:solidFill>
              </a:rPr>
              <a:t>на Попова А.А., представляемой в ПФР 10.02.2020 года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(отчетный период январь 2020 год)</a:t>
            </a:r>
            <a:r>
              <a:rPr lang="ru-RU" sz="2000" dirty="0" smtClean="0">
                <a:solidFill>
                  <a:prstClr val="black"/>
                </a:solidFill>
              </a:rPr>
              <a:t> будут отражены: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-     Прием заявления  30.01.2020  </a:t>
            </a:r>
            <a:r>
              <a:rPr lang="ru-RU" sz="2000" dirty="0" smtClean="0">
                <a:solidFill>
                  <a:prstClr val="black"/>
                </a:solidFill>
              </a:rPr>
              <a:t>в отдельной строке    </a:t>
            </a:r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(Заявление  работника )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«Прием»   с 20.09.2019 г.          </a:t>
            </a:r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(Сведения о трудовой деятельности на 01.01.2020)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6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177523" y="908719"/>
            <a:ext cx="8966477" cy="58127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just">
              <a:buFont typeface="Wingdings" panose="05000000000000000000" pitchFamily="2" charset="2"/>
              <a:buChar char="ü"/>
              <a:defRPr/>
            </a:pPr>
            <a:endParaRPr lang="ru-RU" altLang="ru-RU" sz="400" b="1" i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</a:t>
            </a:r>
            <a:endParaRPr lang="ru-RU" altLang="ru-RU" sz="16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6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6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6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r>
              <a:rPr lang="ru-RU" altLang="ru-RU" sz="1600" b="1" i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</a:t>
            </a: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45024"/>
            <a:ext cx="9144000" cy="2000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4</a:t>
            </a:r>
            <a:r>
              <a:rPr lang="ru-RU" sz="2000" dirty="0" smtClean="0">
                <a:solidFill>
                  <a:srgbClr val="1F497D"/>
                </a:solidFill>
              </a:rPr>
              <a:t>. </a:t>
            </a:r>
          </a:p>
          <a:p>
            <a:r>
              <a:rPr lang="ru-RU" sz="2000" b="1" dirty="0" smtClean="0">
                <a:solidFill>
                  <a:srgbClr val="6600CC"/>
                </a:solidFill>
              </a:rPr>
              <a:t>21.01.2020 </a:t>
            </a:r>
            <a:r>
              <a:rPr lang="ru-RU" sz="2000" b="1" dirty="0">
                <a:solidFill>
                  <a:srgbClr val="6600CC"/>
                </a:solidFill>
              </a:rPr>
              <a:t>года </a:t>
            </a:r>
            <a:r>
              <a:rPr lang="ru-RU" sz="2000" dirty="0">
                <a:solidFill>
                  <a:prstClr val="black"/>
                </a:solidFill>
              </a:rPr>
              <a:t>в </a:t>
            </a:r>
            <a:r>
              <a:rPr lang="ru-RU" sz="2000" b="1" dirty="0">
                <a:solidFill>
                  <a:srgbClr val="FF0000"/>
                </a:solidFill>
              </a:rPr>
              <a:t>ООО </a:t>
            </a:r>
            <a:r>
              <a:rPr lang="ru-RU" sz="2000" b="1" dirty="0" smtClean="0">
                <a:solidFill>
                  <a:srgbClr val="FF0000"/>
                </a:solidFill>
              </a:rPr>
              <a:t>«Колос» </a:t>
            </a:r>
            <a:r>
              <a:rPr lang="ru-RU" sz="2000" dirty="0" smtClean="0">
                <a:solidFill>
                  <a:prstClr val="black"/>
                </a:solidFill>
              </a:rPr>
              <a:t>произошел </a:t>
            </a:r>
            <a:r>
              <a:rPr lang="ru-RU" sz="2000" b="1" dirty="0" smtClean="0">
                <a:solidFill>
                  <a:srgbClr val="6600CC"/>
                </a:solidFill>
              </a:rPr>
              <a:t>прием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работника </a:t>
            </a:r>
            <a:r>
              <a:rPr lang="ru-RU" sz="2000" b="1" dirty="0" smtClean="0">
                <a:solidFill>
                  <a:srgbClr val="FF0000"/>
                </a:solidFill>
              </a:rPr>
              <a:t>Сидорова Н.Н.,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6600CC"/>
                </a:solidFill>
              </a:rPr>
              <a:t>на 01.01.2020 года </a:t>
            </a:r>
            <a:r>
              <a:rPr lang="ru-RU" sz="2000" dirty="0" smtClean="0">
                <a:solidFill>
                  <a:prstClr val="black"/>
                </a:solidFill>
              </a:rPr>
              <a:t>Сидоров Н.Н., </a:t>
            </a:r>
            <a:r>
              <a:rPr lang="ru-RU" sz="2000" b="1" dirty="0" smtClean="0">
                <a:solidFill>
                  <a:srgbClr val="FF3399"/>
                </a:solidFill>
              </a:rPr>
              <a:t>не был </a:t>
            </a:r>
            <a:r>
              <a:rPr lang="ru-RU" sz="2000" b="1" dirty="0">
                <a:solidFill>
                  <a:srgbClr val="FF3399"/>
                </a:solidFill>
              </a:rPr>
              <a:t>работником </a:t>
            </a:r>
            <a:r>
              <a:rPr lang="ru-RU" sz="2000" dirty="0">
                <a:solidFill>
                  <a:prstClr val="black"/>
                </a:solidFill>
              </a:rPr>
              <a:t>ООО </a:t>
            </a:r>
            <a:r>
              <a:rPr lang="ru-RU" sz="2000" dirty="0" smtClean="0">
                <a:solidFill>
                  <a:prstClr val="black"/>
                </a:solidFill>
              </a:rPr>
              <a:t>«Колос».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В форме </a:t>
            </a:r>
            <a:r>
              <a:rPr lang="ru-RU" sz="2000" b="1" dirty="0" smtClean="0">
                <a:solidFill>
                  <a:srgbClr val="6600CC"/>
                </a:solidFill>
              </a:rPr>
              <a:t>СЗВ-ТД </a:t>
            </a:r>
            <a:r>
              <a:rPr lang="ru-RU" sz="2000" dirty="0" smtClean="0">
                <a:solidFill>
                  <a:prstClr val="black"/>
                </a:solidFill>
              </a:rPr>
              <a:t>на Сидорова Н.Н., , представляемой </a:t>
            </a:r>
            <a:r>
              <a:rPr lang="ru-RU" sz="2000" dirty="0">
                <a:solidFill>
                  <a:prstClr val="black"/>
                </a:solidFill>
              </a:rPr>
              <a:t>в ПФР </a:t>
            </a:r>
            <a:r>
              <a:rPr lang="ru-RU" sz="2000" dirty="0" smtClean="0">
                <a:solidFill>
                  <a:prstClr val="black"/>
                </a:solidFill>
              </a:rPr>
              <a:t>15.02.2020 </a:t>
            </a:r>
            <a:r>
              <a:rPr lang="ru-RU" sz="2000" dirty="0">
                <a:solidFill>
                  <a:prstClr val="black"/>
                </a:solidFill>
              </a:rPr>
              <a:t>года </a:t>
            </a:r>
            <a:r>
              <a:rPr lang="ru-RU" sz="20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(отчетный период январь 2020 год)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будет 1 запись:</a:t>
            </a:r>
            <a:endParaRPr lang="ru-RU" sz="20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</a:rPr>
              <a:t>Прием»   </a:t>
            </a:r>
            <a:r>
              <a:rPr lang="ru-RU" sz="2000" b="1" i="1" dirty="0">
                <a:solidFill>
                  <a:srgbClr val="FF0000"/>
                </a:solidFill>
              </a:rPr>
              <a:t>с </a:t>
            </a:r>
            <a:r>
              <a:rPr lang="ru-RU" sz="2000" b="1" i="1" dirty="0" smtClean="0">
                <a:solidFill>
                  <a:srgbClr val="FF0000"/>
                </a:solidFill>
              </a:rPr>
              <a:t> 21.01.2020 </a:t>
            </a:r>
            <a:r>
              <a:rPr lang="ru-RU" sz="2000" b="1" i="1" dirty="0">
                <a:solidFill>
                  <a:srgbClr val="FF0000"/>
                </a:solidFill>
              </a:rPr>
              <a:t>г</a:t>
            </a:r>
            <a:r>
              <a:rPr lang="ru-RU" sz="2000" b="1" i="1" dirty="0" smtClean="0">
                <a:solidFill>
                  <a:srgbClr val="FF0000"/>
                </a:solidFill>
              </a:rPr>
              <a:t>. </a:t>
            </a:r>
            <a:r>
              <a:rPr lang="ru-RU" sz="20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(Кадровое мероприятие).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956376" cy="26064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Franklin Gothic Book" panose="020B0503020102020204" pitchFamily="34" charset="0"/>
              </a:rPr>
              <a:t>Примеры:  Гражданин  в 2020 году поменял место работы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3</a:t>
            </a:r>
            <a:r>
              <a:rPr lang="ru-RU" sz="2000" u="sng" dirty="0" smtClean="0">
                <a:solidFill>
                  <a:schemeClr val="tx2"/>
                </a:solidFill>
              </a:rPr>
              <a:t>.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srgbClr val="6600CC"/>
                </a:solidFill>
              </a:rPr>
              <a:t>20.01.2020 г.  </a:t>
            </a:r>
            <a:r>
              <a:rPr lang="ru-RU" sz="2000" dirty="0" smtClean="0">
                <a:solidFill>
                  <a:prstClr val="black"/>
                </a:solidFill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</a:rPr>
              <a:t>ООО «Салют» </a:t>
            </a:r>
            <a:r>
              <a:rPr lang="ru-RU" sz="2000" dirty="0" smtClean="0">
                <a:solidFill>
                  <a:prstClr val="black"/>
                </a:solidFill>
              </a:rPr>
              <a:t>произошло </a:t>
            </a:r>
            <a:r>
              <a:rPr lang="ru-RU" sz="2000" b="1" dirty="0" smtClean="0">
                <a:solidFill>
                  <a:srgbClr val="6600CC"/>
                </a:solidFill>
              </a:rPr>
              <a:t>увольнение</a:t>
            </a:r>
            <a:r>
              <a:rPr lang="ru-RU" sz="2000" dirty="0" smtClean="0">
                <a:solidFill>
                  <a:prstClr val="black"/>
                </a:solidFill>
              </a:rPr>
              <a:t> работника </a:t>
            </a:r>
            <a:r>
              <a:rPr lang="ru-RU" sz="2000" b="1" dirty="0" smtClean="0">
                <a:solidFill>
                  <a:srgbClr val="FF0000"/>
                </a:solidFill>
              </a:rPr>
              <a:t>Сидорова Н.Н.,  </a:t>
            </a:r>
          </a:p>
          <a:p>
            <a:r>
              <a:rPr lang="ru-RU" sz="2000" b="1" dirty="0" smtClean="0">
                <a:solidFill>
                  <a:srgbClr val="6600CC"/>
                </a:solidFill>
              </a:rPr>
              <a:t>на 01.01.2020 года </a:t>
            </a:r>
            <a:r>
              <a:rPr lang="ru-RU" sz="2000" dirty="0" smtClean="0">
                <a:solidFill>
                  <a:prstClr val="black"/>
                </a:solidFill>
              </a:rPr>
              <a:t>Сидоров Н.Н. </a:t>
            </a:r>
            <a:r>
              <a:rPr lang="ru-RU" sz="2000" b="1" dirty="0" smtClean="0">
                <a:solidFill>
                  <a:srgbClr val="6600CC"/>
                </a:solidFill>
              </a:rPr>
              <a:t>был работником </a:t>
            </a:r>
            <a:r>
              <a:rPr lang="ru-RU" sz="2000" dirty="0" smtClean="0">
                <a:solidFill>
                  <a:prstClr val="black"/>
                </a:solidFill>
              </a:rPr>
              <a:t>ООО «Салют». </a:t>
            </a:r>
          </a:p>
          <a:p>
            <a:r>
              <a:rPr lang="ru-RU" sz="2000" b="1" dirty="0" smtClean="0">
                <a:solidFill>
                  <a:srgbClr val="6600CC"/>
                </a:solidFill>
              </a:rPr>
              <a:t>Последняя запись </a:t>
            </a:r>
            <a:r>
              <a:rPr lang="ru-RU" sz="2000" dirty="0" smtClean="0">
                <a:solidFill>
                  <a:prstClr val="black"/>
                </a:solidFill>
              </a:rPr>
              <a:t>в его трудовой книжке </a:t>
            </a:r>
            <a:r>
              <a:rPr lang="ru-RU" sz="2000" b="1" dirty="0" smtClean="0">
                <a:solidFill>
                  <a:srgbClr val="6600CC"/>
                </a:solidFill>
              </a:rPr>
              <a:t>о приеме на работу 15.07.2015 года               </a:t>
            </a:r>
            <a:r>
              <a:rPr lang="ru-RU" sz="2000" dirty="0" smtClean="0">
                <a:solidFill>
                  <a:prstClr val="black"/>
                </a:solidFill>
              </a:rPr>
              <a:t>в ООО «Салют».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В форма </a:t>
            </a:r>
            <a:r>
              <a:rPr lang="ru-RU" sz="2000" b="1" dirty="0" smtClean="0">
                <a:solidFill>
                  <a:srgbClr val="6600CC"/>
                </a:solidFill>
              </a:rPr>
              <a:t>СЗВ-ТД</a:t>
            </a:r>
            <a:r>
              <a:rPr lang="ru-RU" sz="2000" dirty="0" smtClean="0">
                <a:solidFill>
                  <a:prstClr val="black"/>
                </a:solidFill>
              </a:rPr>
              <a:t> на Сидорова Н.Н., представляемой в ПФР 10.02.2020 года </a:t>
            </a:r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(отчетный период - январь 2020 года) </a:t>
            </a:r>
            <a:r>
              <a:rPr lang="ru-RU" sz="2000" dirty="0" smtClean="0">
                <a:solidFill>
                  <a:prstClr val="black"/>
                </a:solidFill>
              </a:rPr>
              <a:t>будет 2 записи: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«Прием»   с 15.07.2015 г</a:t>
            </a:r>
            <a:r>
              <a:rPr lang="ru-RU" b="1" i="1" dirty="0" smtClean="0">
                <a:solidFill>
                  <a:srgbClr val="FF0000"/>
                </a:solidFill>
              </a:rPr>
              <a:t>.            </a:t>
            </a:r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(Сведения о трудовой деятельности на 01.01.2020)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«Увольнение» с 20.01.2020 г.   </a:t>
            </a:r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(Кадровое мероприятие)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5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9872" y="2348880"/>
            <a:ext cx="572412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3399"/>
                </a:solidFill>
              </a:rPr>
              <a:t>Роструд</a:t>
            </a:r>
            <a:r>
              <a:rPr lang="ru-RU" sz="1600" dirty="0" smtClean="0">
                <a:solidFill>
                  <a:srgbClr val="FF3399"/>
                </a:solidFill>
              </a:rPr>
              <a:t> (</a:t>
            </a:r>
            <a:r>
              <a:rPr lang="ru-RU" sz="1600" b="1" dirty="0" smtClean="0">
                <a:solidFill>
                  <a:srgbClr val="FF3399"/>
                </a:solidFill>
              </a:rPr>
              <a:t>Инспекция по труду</a:t>
            </a:r>
            <a:r>
              <a:rPr lang="ru-RU" sz="1600" dirty="0" smtClean="0">
                <a:solidFill>
                  <a:srgbClr val="FF3399"/>
                </a:solidFill>
              </a:rPr>
              <a:t>)   -  является органом, регулирующим трудовые отношения.</a:t>
            </a:r>
          </a:p>
          <a:p>
            <a:endParaRPr lang="ru-RU" sz="500" dirty="0" smtClean="0">
              <a:solidFill>
                <a:srgbClr val="FF3399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83560" y="116632"/>
            <a:ext cx="3960440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50" b="1" dirty="0" smtClean="0">
                <a:solidFill>
                  <a:srgbClr val="FF3399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Электронная  трудовая книжка</a:t>
            </a:r>
            <a:r>
              <a:rPr lang="ru-RU" altLang="ru-RU" sz="185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altLang="ru-RU" sz="1850" dirty="0" smtClean="0">
                <a:solidFill>
                  <a:srgbClr val="6600C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 законах обозначена как</a:t>
            </a:r>
          </a:p>
          <a:p>
            <a:r>
              <a:rPr lang="ru-RU" altLang="ru-RU" sz="1850" b="1" dirty="0" smtClean="0">
                <a:solidFill>
                  <a:srgbClr val="FF3399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Сведения о трудовой деятельности.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3275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347864" y="2996952"/>
            <a:ext cx="5508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6600CC"/>
                </a:solidFill>
              </a:rPr>
              <a:t>Пенсионный фонд  </a:t>
            </a:r>
            <a:r>
              <a:rPr lang="ru-RU" sz="1600" dirty="0" smtClean="0">
                <a:solidFill>
                  <a:srgbClr val="6600CC"/>
                </a:solidFill>
              </a:rPr>
              <a:t>- выступает хранителем Сведений о трудовой деятельности  в информационных ресурсах ПФР, ведет прием, учет сведений, предоставляет информацию по запросам зарегистрированных пользователей.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534561"/>
            <a:ext cx="5652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3399"/>
                </a:solidFill>
              </a:rPr>
              <a:t>*  Роструд</a:t>
            </a:r>
            <a:r>
              <a:rPr lang="ru-RU" sz="1600" dirty="0" smtClean="0">
                <a:solidFill>
                  <a:srgbClr val="FF3399"/>
                </a:solidFill>
              </a:rPr>
              <a:t> привлекает к административной ответственности </a:t>
            </a:r>
            <a:r>
              <a:rPr lang="ru-RU" sz="1600" b="1" dirty="0" smtClean="0">
                <a:solidFill>
                  <a:srgbClr val="FF3399"/>
                </a:solidFill>
              </a:rPr>
              <a:t>страхователей</a:t>
            </a:r>
            <a:r>
              <a:rPr lang="ru-RU" sz="1600" dirty="0" smtClean="0">
                <a:solidFill>
                  <a:srgbClr val="FF3399"/>
                </a:solidFill>
              </a:rPr>
              <a:t> за неоднократное нарушение сроков представления сведений о трудовой деятельности, либо неоднократное представление неполных и (или) недостоверных сведений </a:t>
            </a:r>
            <a:r>
              <a:rPr lang="ru-RU" sz="1600" b="1" dirty="0" smtClean="0">
                <a:solidFill>
                  <a:srgbClr val="FF3399"/>
                </a:solidFill>
              </a:rPr>
              <a:t>(в проекте).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4293096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600" dirty="0" smtClean="0">
                <a:solidFill>
                  <a:srgbClr val="6600CC"/>
                </a:solidFill>
              </a:rPr>
              <a:t>     </a:t>
            </a:r>
            <a:r>
              <a:rPr lang="ru-RU" sz="1600" b="1" dirty="0" smtClean="0">
                <a:solidFill>
                  <a:srgbClr val="6600CC"/>
                </a:solidFill>
              </a:rPr>
              <a:t>ПФР передает в Роструд </a:t>
            </a:r>
            <a:r>
              <a:rPr lang="ru-RU" altLang="ru-RU" sz="1600" dirty="0" smtClean="0">
                <a:solidFill>
                  <a:srgbClr val="6600CC"/>
                </a:solidFill>
              </a:rPr>
              <a:t>в порядке межведомственного взаимодействия </a:t>
            </a:r>
            <a:r>
              <a:rPr lang="ru-RU" sz="1600" dirty="0" smtClean="0">
                <a:solidFill>
                  <a:srgbClr val="6600CC"/>
                </a:solidFill>
              </a:rPr>
              <a:t>информацию о непредставлении </a:t>
            </a:r>
            <a:r>
              <a:rPr lang="ru-RU" sz="1600" b="1" dirty="0" smtClean="0">
                <a:solidFill>
                  <a:srgbClr val="6600CC"/>
                </a:solidFill>
              </a:rPr>
              <a:t>страхователем</a:t>
            </a:r>
            <a:r>
              <a:rPr lang="ru-RU" sz="1600" dirty="0" smtClean="0">
                <a:solidFill>
                  <a:srgbClr val="6600CC"/>
                </a:solidFill>
              </a:rPr>
              <a:t> в установленный срок либо представление неполных и (или) недостоверных сведений о трудовой деятельности.</a:t>
            </a:r>
            <a:r>
              <a:rPr lang="en-US" sz="1600" dirty="0" smtClean="0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3275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295650" cy="1162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95950"/>
            <a:ext cx="3295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www.pfrf.ru/files/id/etk/el_knijka_sayt-0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7310" cy="17183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3347864" y="1772816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3399"/>
                </a:solidFill>
              </a:rPr>
              <a:t>Взаимоотношения   </a:t>
            </a:r>
            <a:r>
              <a:rPr lang="ru-RU" sz="1600" b="1" dirty="0" smtClean="0">
                <a:solidFill>
                  <a:srgbClr val="FF3399"/>
                </a:solidFill>
              </a:rPr>
              <a:t>работодателя    и    работника </a:t>
            </a:r>
            <a:r>
              <a:rPr lang="ru-RU" sz="1600" dirty="0" smtClean="0">
                <a:solidFill>
                  <a:srgbClr val="FF3399"/>
                </a:solidFill>
              </a:rPr>
              <a:t>регулирует Трудовой кодекс.</a:t>
            </a:r>
          </a:p>
        </p:txBody>
      </p:sp>
      <p:sp>
        <p:nvSpPr>
          <p:cNvPr id="2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02" b="99528" l="1790" r="99523">
                        <a14:foregroundMark x1="26372" y1="49291" x2="26372" y2="49291"/>
                        <a14:foregroundMark x1="23866" y1="41102" x2="23866" y2="41102"/>
                        <a14:foregroundMark x1="22912" y1="55433" x2="22912" y2="55433"/>
                        <a14:foregroundMark x1="20764" y1="69449" x2="20764" y2="69449"/>
                        <a14:foregroundMark x1="55370" y1="84094" x2="55370" y2="84094"/>
                        <a14:foregroundMark x1="64439" y1="26142" x2="64439" y2="26142"/>
                        <a14:foregroundMark x1="62291" y1="21260" x2="62291" y2="21260"/>
                        <a14:foregroundMark x1="56086" y1="20787" x2="56086" y2="20787"/>
                        <a14:foregroundMark x1="51074" y1="19685" x2="51074" y2="19685"/>
                        <a14:foregroundMark x1="50358" y1="16063" x2="50358" y2="16063"/>
                        <a14:foregroundMark x1="73986" y1="26614" x2="73986" y2="26614"/>
                        <a14:foregroundMark x1="71838" y1="31024" x2="71838" y2="31024"/>
                        <a14:foregroundMark x1="63962" y1="31969" x2="63962" y2="31969"/>
                        <a14:foregroundMark x1="52506" y1="30551" x2="79833" y2="39370"/>
                        <a14:foregroundMark x1="88425" y1="45512" x2="88663" y2="15433"/>
                        <a14:foregroundMark x1="28282" y1="70236" x2="28282" y2="70236"/>
                        <a14:foregroundMark x1="30668" y1="63780" x2="15513" y2="47244"/>
                        <a14:foregroundMark x1="29356" y1="46614" x2="35322" y2="70236"/>
                        <a14:foregroundMark x1="80430" y1="15906" x2="57637" y2="12126"/>
                        <a14:foregroundMark x1="6683" y1="73543" x2="39260" y2="86142"/>
                        <a14:foregroundMark x1="45227" y1="87087" x2="45943" y2="88504"/>
                        <a14:foregroundMark x1="27924" y1="89921" x2="39618" y2="90551"/>
                        <a14:foregroundMark x1="42005" y1="92126" x2="48091" y2="95748"/>
                        <a14:foregroundMark x1="54177" y1="92283" x2="52864" y2="78268"/>
                        <a14:foregroundMark x1="16348" y1="73386" x2="9189" y2="50079"/>
                        <a14:foregroundMark x1="23031" y1="55433" x2="29594" y2="4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71016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spc="50" dirty="0" smtClean="0">
                <a:solidFill>
                  <a:srgbClr val="1A7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ПРЕДСТАВЛЕНИЕ  В  ПФР СВЕДЕНИЙ  О ТРУДОВОЙ ДЕЯТЕЛЬНОСТИ  СТРАХОВАТЕЛЕМ</a:t>
            </a:r>
            <a:endParaRPr lang="ru-RU" sz="2200" spc="50" dirty="0">
              <a:solidFill>
                <a:srgbClr val="1A7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04864"/>
            <a:ext cx="91440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Передача  сведений о трудовой деятельности </a:t>
            </a:r>
          </a:p>
          <a:p>
            <a:pPr algn="ctr"/>
            <a:r>
              <a:rPr lang="ru-RU" sz="1600" dirty="0" smtClean="0"/>
              <a:t>в федеральную информационную систему ПФР (АИС ПФР-2)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80928"/>
            <a:ext cx="2592288" cy="288032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 электронном виде</a:t>
            </a:r>
            <a:endParaRPr lang="ru-RU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157192"/>
            <a:ext cx="2664296" cy="288032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 бумажном  носителе</a:t>
            </a:r>
            <a:endParaRPr lang="ru-RU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solidFill>
            <a:srgbClr val="B9D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Ввод сведений о трудовой деятельности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600" dirty="0" smtClean="0"/>
              <a:t>распечатка, формирование файла, копирование файлов на внешний носитель.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3040" y="1340768"/>
            <a:ext cx="864096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</a:rPr>
              <a:t>На сайте ПФР </a:t>
            </a:r>
            <a:r>
              <a:rPr lang="ru-RU" sz="1600" dirty="0" smtClean="0">
                <a:solidFill>
                  <a:srgbClr val="000099"/>
                </a:solidFill>
              </a:rPr>
              <a:t>или на портале </a:t>
            </a:r>
            <a:r>
              <a:rPr lang="ru-RU" sz="1600" b="1" dirty="0" smtClean="0">
                <a:solidFill>
                  <a:srgbClr val="FF3399"/>
                </a:solidFill>
              </a:rPr>
              <a:t>Государственных услуг </a:t>
            </a:r>
            <a:r>
              <a:rPr lang="ru-RU" sz="1600" dirty="0" smtClean="0">
                <a:solidFill>
                  <a:srgbClr val="000099"/>
                </a:solidFill>
              </a:rPr>
              <a:t>в  «Кабинете страхователя».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</a:rPr>
              <a:t> Использование </a:t>
            </a:r>
            <a:r>
              <a:rPr lang="ru-RU" sz="1600" b="1" dirty="0" smtClean="0">
                <a:solidFill>
                  <a:srgbClr val="FF3399"/>
                </a:solidFill>
              </a:rPr>
              <a:t>бухгалтерских программных продуктов</a:t>
            </a:r>
            <a:r>
              <a:rPr lang="ru-RU" sz="1600" dirty="0" smtClean="0">
                <a:solidFill>
                  <a:srgbClr val="000099"/>
                </a:solidFill>
              </a:rPr>
              <a:t>, таких как 1 С, Парус и т.п.</a:t>
            </a:r>
          </a:p>
          <a:p>
            <a:pPr>
              <a:buFont typeface="Wingdings" pitchFamily="2" charset="2"/>
              <a:buChar char="ü"/>
            </a:pPr>
            <a:endParaRPr lang="ru-RU" sz="500" dirty="0" smtClean="0">
              <a:solidFill>
                <a:srgbClr val="000099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    Использование </a:t>
            </a:r>
            <a:r>
              <a:rPr lang="ru-RU" sz="1600" dirty="0" err="1" smtClean="0">
                <a:solidFill>
                  <a:srgbClr val="C00000"/>
                </a:solidFill>
              </a:rPr>
              <a:t>программ-набивалок</a:t>
            </a:r>
            <a:r>
              <a:rPr lang="ru-RU" sz="1600" dirty="0" smtClean="0">
                <a:solidFill>
                  <a:srgbClr val="C00000"/>
                </a:solidFill>
              </a:rPr>
              <a:t>  не предусмотрено.</a:t>
            </a:r>
            <a:endParaRPr lang="ru-RU" sz="1600" dirty="0" smtClean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068960"/>
            <a:ext cx="846043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</a:rPr>
              <a:t>Через сайт ПФР </a:t>
            </a:r>
            <a:r>
              <a:rPr lang="ru-RU" sz="1600" dirty="0" smtClean="0">
                <a:solidFill>
                  <a:srgbClr val="000099"/>
                </a:solidFill>
              </a:rPr>
              <a:t>или  портал </a:t>
            </a:r>
            <a:r>
              <a:rPr lang="ru-RU" sz="1600" b="1" dirty="0" smtClean="0">
                <a:solidFill>
                  <a:srgbClr val="FF3399"/>
                </a:solidFill>
              </a:rPr>
              <a:t>Государственных услуг </a:t>
            </a:r>
            <a:r>
              <a:rPr lang="ru-RU" sz="1600" dirty="0" smtClean="0">
                <a:solidFill>
                  <a:srgbClr val="000099"/>
                </a:solidFill>
              </a:rPr>
              <a:t>в  «Кабинете страхователя»</a:t>
            </a:r>
          </a:p>
          <a:p>
            <a:pPr>
              <a:buFont typeface="Wingdings" pitchFamily="2" charset="2"/>
              <a:buChar char="Ø"/>
            </a:pPr>
            <a:endParaRPr lang="ru-RU" sz="500" dirty="0" smtClean="0">
              <a:solidFill>
                <a:srgbClr val="000099"/>
              </a:solidFill>
            </a:endParaRPr>
          </a:p>
          <a:p>
            <a:r>
              <a:rPr lang="ru-RU" sz="1600" dirty="0" smtClean="0">
                <a:solidFill>
                  <a:srgbClr val="000099"/>
                </a:solidFill>
              </a:rPr>
              <a:t>      -    сведения, сформированные на сайте ПФР;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      -    загрузка файла через сервис «загрузить подготовленный документ».</a:t>
            </a:r>
          </a:p>
          <a:p>
            <a:endParaRPr lang="ru-RU" sz="500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</a:rPr>
              <a:t>Через операторов связи</a:t>
            </a:r>
            <a:r>
              <a:rPr lang="ru-RU" sz="1600" dirty="0" smtClean="0"/>
              <a:t>, </a:t>
            </a:r>
            <a:r>
              <a:rPr lang="ru-RU" sz="1600" dirty="0" smtClean="0">
                <a:solidFill>
                  <a:srgbClr val="000099"/>
                </a:solidFill>
              </a:rPr>
              <a:t>обеспечивающих обмен конфиденциальной информацией по телекоммуникационным каналам связи 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 в рамках электронного документооборота между ПФР и страхователями.</a:t>
            </a:r>
          </a:p>
          <a:p>
            <a:pPr>
              <a:buFont typeface="Wingdings" pitchFamily="2" charset="2"/>
              <a:buChar char="Ø"/>
            </a:pPr>
            <a:endParaRPr lang="ru-RU" sz="500" dirty="0" smtClean="0">
              <a:solidFill>
                <a:srgbClr val="000099"/>
              </a:solidFill>
            </a:endParaRPr>
          </a:p>
          <a:p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Такие операторы связи как Контур, </a:t>
            </a:r>
            <a:r>
              <a:rPr lang="ru-RU" sz="1600" dirty="0" err="1" smtClean="0">
                <a:solidFill>
                  <a:srgbClr val="C00000"/>
                </a:solidFill>
              </a:rPr>
              <a:t>Астрал</a:t>
            </a:r>
            <a:r>
              <a:rPr lang="ru-RU" sz="1600" dirty="0" smtClean="0">
                <a:solidFill>
                  <a:srgbClr val="C00000"/>
                </a:solidFill>
              </a:rPr>
              <a:t> и т.д.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457617"/>
            <a:ext cx="846043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</a:rPr>
              <a:t>В Управление Пенсионного фонда.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 </a:t>
            </a:r>
            <a:r>
              <a:rPr lang="ru-RU" sz="1600" dirty="0" smtClean="0">
                <a:solidFill>
                  <a:srgbClr val="000099"/>
                </a:solidFill>
              </a:rPr>
              <a:t>Сотрудники  управлений  ПФР сведения из бумажного носителя вводят  для преобразования  в электронный формат  с использованием  программы «Фронт-офис» компонент «Внешнее взаимодействие».</a:t>
            </a:r>
          </a:p>
          <a:p>
            <a:endParaRPr lang="ru-RU" sz="500" dirty="0" smtClean="0">
              <a:solidFill>
                <a:srgbClr val="000099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 Не предусмотрено представление отчетности через МФЦ.</a:t>
            </a:r>
            <a:endParaRPr lang="ru-RU" sz="1600" dirty="0" smtClean="0">
              <a:solidFill>
                <a:srgbClr val="000099"/>
              </a:solidFill>
            </a:endParaRPr>
          </a:p>
        </p:txBody>
      </p:sp>
      <p:sp>
        <p:nvSpPr>
          <p:cNvPr id="12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9994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91880" y="126165"/>
            <a:ext cx="5448334" cy="897121"/>
          </a:xfrm>
          <a:prstGeom prst="rect">
            <a:avLst/>
          </a:prstGeom>
          <a:solidFill>
            <a:srgbClr val="537CAD"/>
          </a:solidFill>
        </p:spPr>
        <p:txBody>
          <a:bodyPr vert="horz" wrap="square" lIns="0" tIns="156925" rIns="0" bIns="0" rtlCol="0" anchor="b">
            <a:spAutoFit/>
          </a:bodyPr>
          <a:lstStyle/>
          <a:p>
            <a:pPr marL="310046">
              <a:lnSpc>
                <a:spcPct val="100000"/>
              </a:lnSpc>
              <a:spcBef>
                <a:spcPts val="1236"/>
              </a:spcBef>
            </a:pPr>
            <a:r>
              <a:rPr lang="ru-RU" sz="2400" spc="77" dirty="0">
                <a:solidFill>
                  <a:srgbClr val="FFFFFF"/>
                </a:solidFill>
                <a:latin typeface="Calibri"/>
                <a:cs typeface="Calibri"/>
              </a:rPr>
              <a:t>ТЕХНОЛОГИЯ ОБМЕНА</a:t>
            </a:r>
            <a:br>
              <a:rPr lang="ru-RU" sz="2400" spc="77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24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2032" y="502486"/>
            <a:ext cx="478377" cy="430593"/>
          </a:xfrm>
          <a:custGeom>
            <a:avLst/>
            <a:gdLst/>
            <a:ahLst/>
            <a:cxnLst/>
            <a:rect l="l" t="t" r="r" b="b"/>
            <a:pathLst>
              <a:path w="559435" h="503555">
                <a:moveTo>
                  <a:pt x="221945" y="93395"/>
                </a:moveTo>
                <a:lnTo>
                  <a:pt x="0" y="0"/>
                </a:lnTo>
                <a:lnTo>
                  <a:pt x="0" y="377190"/>
                </a:lnTo>
                <a:lnTo>
                  <a:pt x="281368" y="503326"/>
                </a:lnTo>
                <a:lnTo>
                  <a:pt x="281368" y="120078"/>
                </a:lnTo>
                <a:lnTo>
                  <a:pt x="559104" y="0"/>
                </a:lnTo>
                <a:lnTo>
                  <a:pt x="559104" y="54203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5588" y="467234"/>
            <a:ext cx="399642" cy="85250"/>
          </a:xfrm>
          <a:custGeom>
            <a:avLst/>
            <a:gdLst/>
            <a:ahLst/>
            <a:cxnLst/>
            <a:rect l="l" t="t" r="r" b="b"/>
            <a:pathLst>
              <a:path w="467359" h="99695">
                <a:moveTo>
                  <a:pt x="0" y="2425"/>
                </a:moveTo>
                <a:lnTo>
                  <a:pt x="228015" y="99453"/>
                </a:lnTo>
                <a:lnTo>
                  <a:pt x="466940" y="0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5595" y="9212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45595" y="87392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5595" y="826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5595" y="7792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5595" y="73193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45595" y="684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45595" y="6372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2157" y="90431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82157" y="8569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2157" y="80965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82157" y="7623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82157" y="71499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82157" y="66766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82157" y="62033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89091" y="7620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18702" y="8400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18702" y="79271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18702" y="7453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18702" y="69805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18702" y="6033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55253" y="87042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55253" y="8231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55253" y="77576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55556" y="635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55253" y="68110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55253" y="63378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55253" y="5864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15914" y="79596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91816" y="8061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91816" y="75882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91816" y="71149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22039" y="5574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91816" y="61684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91816" y="5695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28361" y="83654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28361" y="7892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06666" y="705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28361" y="6945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05198" y="61161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64417" y="53683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33396" y="50388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64913" y="81960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44696" y="73528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64913" y="72493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64913" y="67761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64913" y="6302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3336" y="56514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64913" y="5356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7904F62B-609C-42B1-8A66-89849B463EF8}"/>
              </a:ext>
            </a:extLst>
          </p:cNvPr>
          <p:cNvSpPr/>
          <p:nvPr/>
        </p:nvSpPr>
        <p:spPr>
          <a:xfrm>
            <a:off x="3807292" y="32710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1A75B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70C83F54-7795-46DF-A47B-563F94144121}"/>
              </a:ext>
            </a:extLst>
          </p:cNvPr>
          <p:cNvSpPr/>
          <p:nvPr/>
        </p:nvSpPr>
        <p:spPr>
          <a:xfrm>
            <a:off x="1302100" y="459934"/>
            <a:ext cx="1743939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10" b="1" spc="77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 </a:t>
            </a:r>
            <a:endParaRPr lang="ru-RU" sz="1710" b="1" spc="77" dirty="0">
              <a:solidFill>
                <a:srgbClr val="1A75BD"/>
              </a:solidFill>
              <a:latin typeface="Arial Nova Con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6D6E8C92-0EAD-4B99-9BB8-02DC1F831678}"/>
              </a:ext>
            </a:extLst>
          </p:cNvPr>
          <p:cNvSpPr/>
          <p:nvPr/>
        </p:nvSpPr>
        <p:spPr>
          <a:xfrm>
            <a:off x="1302100" y="693275"/>
            <a:ext cx="1692451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68" spc="43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1368" spc="43" dirty="0">
              <a:solidFill>
                <a:srgbClr val="1A75B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20547F3-8AC5-494E-9D85-F373865CC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196752"/>
            <a:ext cx="669674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7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104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2204864"/>
            <a:ext cx="4572000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049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После регистрации на сайте </a:t>
            </a:r>
            <a:r>
              <a:rPr lang="ru-RU" sz="17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Госуслуг</a:t>
            </a:r>
            <a:r>
              <a:rPr lang="ru-RU" sz="17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и в качестве гражданина (руководителя)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и в качестве работодателя  переходим на сайт ПФР.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 pitchFamily="18" charset="0"/>
              <a:cs typeface="Courier New" pitchFamily="49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ourier New" pitchFamily="49" charset="0"/>
              </a:rPr>
              <a:t>В сервис Кабинет страхователя  переходим через Личный кабинет гражданина</a:t>
            </a:r>
            <a:endParaRPr lang="ru-RU" sz="17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8384" y="1268760"/>
            <a:ext cx="1115616" cy="864096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22</a:t>
            </a:r>
            <a:endParaRPr lang="ru-RU" sz="2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1475656" y="2204864"/>
            <a:ext cx="504056" cy="50405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7668344" y="1556792"/>
            <a:ext cx="504056" cy="50405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4860032" y="2132856"/>
            <a:ext cx="504056" cy="50405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01.01.2020\509\1\Снимок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1844824"/>
            <a:ext cx="1800200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23</a:t>
            </a:r>
            <a:endParaRPr lang="ru-RU" sz="24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6084168" y="1196752"/>
            <a:ext cx="3059832" cy="1152128"/>
          </a:xfrm>
          <a:prstGeom prst="borderCallout1">
            <a:avLst>
              <a:gd name="adj1" fmla="val 29012"/>
              <a:gd name="adj2" fmla="val 1342"/>
              <a:gd name="adj3" fmla="val 66323"/>
              <a:gd name="adj4" fmla="val -24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Означает заключение электронного Условия использования  Кабинета страхователя для электронного документооборота с ПФР</a:t>
            </a:r>
            <a:endParaRPr lang="ru-RU" sz="14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8294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9248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01.04.1996 № 27-ФЗ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«Об индивидуальном персонифицированном учете» 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4969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*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В части формирования </a:t>
            </a:r>
            <a:r>
              <a:rPr lang="ru-RU" altLang="ru-RU" sz="1600" b="1" dirty="0">
                <a:solidFill>
                  <a:srgbClr val="C00000"/>
                </a:solidFill>
                <a:latin typeface="Arial Narrow" pitchFamily="34" charset="0"/>
              </a:rPr>
              <a:t>Сведений о трудовой деятельности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под трудовой деятельностью понимают работу по трудовому договору, периоды замещения муниципальных и государственных должностей, работы по контракту.</a:t>
            </a:r>
            <a:endParaRPr lang="ru-RU" sz="16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916832"/>
            <a:ext cx="8496944" cy="1815882"/>
          </a:xfrm>
          <a:prstGeom prst="rect">
            <a:avLst/>
          </a:prstGeom>
          <a:gradFill flip="none" rotWithShape="1">
            <a:gsLst>
              <a:gs pos="0">
                <a:srgbClr val="B9DCFF"/>
              </a:gs>
              <a:gs pos="35000">
                <a:srgbClr val="FFCCFF">
                  <a:alpha val="18000"/>
                </a:srgbClr>
              </a:gs>
              <a:gs pos="100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Форма СЗВ-ТД заполняется  и представляется страхователями в территориальный орган </a:t>
            </a:r>
          </a:p>
          <a:p>
            <a:pPr algn="ctr"/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на всех зарегистрированных лиц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(включая лиц, работающих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по совместительству </a:t>
            </a:r>
          </a:p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и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на дистанционной работе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), с которыми  заключены  или прекращены трудовые (служебные) отношения в соответствии с ТК РФ или иными федеральными законами, в отношении которых произведены другие кадровые изменения (в том числе перевод на другую постоянную работу, установление второй и последующей профессии или иной квалификации, отмена ранее произведенных мероприятий и другие.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34076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6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Проект  Порядка заполнения формы </a:t>
            </a:r>
          </a:p>
          <a:p>
            <a:pPr lvl="1" indent="-6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«Сведения о трудовой деятельности зарегистрированного лица (СЗВ-ТД)»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Должность, специальность, профессия, квалификация, конкретный вид поручаемой работы,</a:t>
            </a:r>
          </a:p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 структурное подразделение, отметка о совместительстве (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1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 - совместитель,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0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 или пусто- нет) заполняются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в соответствии со штатным расписанием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работодателя.</a:t>
            </a:r>
          </a:p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Структурное подразделение указывается, если условие о работе в конкретном структурном подразделении включено в трудовой договор. В случае если в соответствии с федеральными законами с выполнением работ по определенным должностям, специальностям или профессиям связано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предоставление льгот либо наличие ограничений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, то наименование этих должностей, специальностей или профессий и квалификационные требования к ним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должны соответствовать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наименованиям и требованиям, предусмотренным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соответствующими квалификационными справочниками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или соответствующими </a:t>
            </a:r>
            <a:r>
              <a:rPr lang="ru-RU" alt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положениям профессиональных стандартов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или реестров соответствующих должностей Статьи 57, 195.3 Трудового кодекса Российской Федерации (Собрание законодательства Российской Федерации, 2002, № 1, ст. 3; 2015, № 18, ст. 2625).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24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spc="5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Форма  </a:t>
            </a:r>
            <a:r>
              <a:rPr lang="ru-RU" sz="2600" spc="5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СЗВ-ТД </a:t>
            </a:r>
          </a:p>
          <a:p>
            <a:pPr algn="ctr"/>
            <a:r>
              <a:rPr lang="ru-RU" altLang="ru-RU" sz="26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«Сведения о трудовой деятельности зарегистрированного лица»</a:t>
            </a:r>
            <a:endParaRPr lang="ru-RU" sz="2600" spc="50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25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6381328"/>
            <a:ext cx="81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Раздел «Отчетный период» заполняется при ежемесячном представлении формы СЗВ-ТД.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7696" y="1484784"/>
            <a:ext cx="273630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41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spc="5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Форма  </a:t>
            </a:r>
            <a:r>
              <a:rPr lang="ru-RU" sz="2600" spc="5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СЗВ-ТД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4581128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Форма СЗВ – ТД  заполняется  на каждого застрахованного лица.  При этом  при формировании файла составляется один файл с данными  по  всем работникам, на которых  заполнены  формы  СЗВ-ТД за отчетный период.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4544" y="5229200"/>
            <a:ext cx="9144000" cy="162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Документ заверяется </a:t>
            </a:r>
            <a:r>
              <a:rPr lang="ru-RU" sz="14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подписью руководителя </a:t>
            </a: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или доверенного лица и </a:t>
            </a:r>
            <a:r>
              <a:rPr lang="ru-RU" sz="14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печатью организации </a:t>
            </a: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(при наличии). Страхователь (работодатель), </a:t>
            </a:r>
            <a:r>
              <a:rPr lang="ru-RU" sz="14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не являющийся юридическим лицом</a:t>
            </a: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заверяет входящие документы </a:t>
            </a:r>
            <a:r>
              <a:rPr lang="ru-RU" sz="14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личной подписью</a:t>
            </a: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 Позиции «Наименование должности руководителя», «Расшифровка подписи» (указывается Ф.И.О. полностью) </a:t>
            </a:r>
            <a:r>
              <a:rPr lang="ru-RU" sz="14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обязательны к заполнению.</a:t>
            </a:r>
          </a:p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Форма СЗВ-ТД </a:t>
            </a:r>
            <a:r>
              <a:rPr lang="ru-RU" sz="14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форме электронного документ</a:t>
            </a: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а представляется страхователем </a:t>
            </a:r>
            <a:r>
              <a:rPr lang="ru-RU" sz="14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 утвержденным форматам </a:t>
            </a: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 подписывается </a:t>
            </a:r>
            <a:r>
              <a:rPr lang="ru-RU" sz="14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усиленной квалифицированной электронной подписью </a:t>
            </a: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соответствии с Федеральным </a:t>
            </a:r>
          </a:p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законом от 6 апреля 2011 г. № 63-ФЗ «Об электронной подписи»</a:t>
            </a:r>
            <a:endParaRPr lang="ru-RU" sz="1400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26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frf.ru/files/id/etk/c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-324544" y="260648"/>
            <a:ext cx="9289032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Проект  Порядка заполнения формы </a:t>
            </a:r>
          </a:p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«Сведения о трудовой деятельности зарегистрированного лица (СЗВ-ТД)»</a:t>
            </a:r>
          </a:p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endParaRPr lang="ru-RU" sz="2000" spc="50" dirty="0" smtClean="0">
              <a:solidFill>
                <a:srgbClr val="1A75BD"/>
              </a:solidFill>
              <a:latin typeface="Arial Narrow" panose="020B0606020202030204" pitchFamily="34" charset="0"/>
              <a:cs typeface="Calibri"/>
            </a:endParaRPr>
          </a:p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В случае представления формы СЗВ-ТД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 бумажном носителе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страхователь заполняет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её чернилами, шариковой ручкой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(могут использоваться любые цвета, кроме красного  и зеленого)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печатными буквами или при помощи средств вычислительной техники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без помарок, исправлений и без каких-либо сокращений. </a:t>
            </a:r>
            <a:endParaRPr lang="ru-RU" sz="1600" b="1" dirty="0" smtClean="0">
              <a:solidFill>
                <a:srgbClr val="6600CC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6490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В поле «ИНН» указывается идентификационный номер налогоплательщика. В поле «ИНН», состоящем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из 12 знакомест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показатель ИНН плательщика, имеющий десять знаков, записывается в первых десяти знакоместах,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двух последних ставится прочерк.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КПП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должен состоять из 9 цифр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либо отсутствовать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rgbClr val="FF3399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-289048" y="4005064"/>
            <a:ext cx="943304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При заполнении сведений о дате подачи заявления о продолжении ведения трудовой книжки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либо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 представлении сведений о трудовой деятельности поле «Дата подачи</a:t>
            </a:r>
            <a:r>
              <a:rPr lang="ru-RU" sz="1600" b="1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заполняется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тем работодателем, которому подано соответствующее заявление.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endParaRPr lang="ru-RU" sz="500" b="1" dirty="0" smtClean="0">
              <a:solidFill>
                <a:srgbClr val="FF3399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При необходимости представления </a:t>
            </a:r>
            <a:r>
              <a:rPr lang="ru-RU" sz="1600" b="1" u="sng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корректирующей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даты подачи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заявления, представляется форма СЗВ-ТД, где в соответствующей строке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заполняется </a:t>
            </a:r>
            <a:r>
              <a:rPr lang="ru-RU" sz="1600" b="1" u="sng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новая дата подачи заявления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endParaRPr lang="ru-RU" sz="500" b="1" dirty="0" smtClean="0">
              <a:solidFill>
                <a:srgbClr val="6600CC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В случае необходимости </a:t>
            </a:r>
            <a:r>
              <a:rPr lang="ru-RU" sz="1600" b="1" u="sng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отмены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ранее представленных сведений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 подаче заявлений, в соответствующей строке указывается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ранее указанная дата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 в поле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«Признак отмены»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проставляется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знак «X».</a:t>
            </a:r>
            <a:r>
              <a:rPr lang="ru-RU" sz="1600" dirty="0" smtClean="0"/>
              <a:t> </a:t>
            </a: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27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frf.ru/files/id/etk/c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-145032" y="188640"/>
            <a:ext cx="928903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Заполнение формы «Сведения о трудовой деятельности</a:t>
            </a:r>
          </a:p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 зарегистрированного лица (СЗВ-ТД)»   (проект)</a:t>
            </a:r>
          </a:p>
          <a:p>
            <a:pPr lvl="1" indent="-63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-108520" y="857617"/>
            <a:ext cx="910850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endParaRPr lang="ru-RU" sz="500" b="1" dirty="0" smtClean="0">
              <a:solidFill>
                <a:srgbClr val="6600CC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endParaRPr lang="ru-RU" sz="500" b="1" dirty="0" smtClean="0">
              <a:solidFill>
                <a:srgbClr val="6600CC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случае если требуется </a:t>
            </a:r>
            <a:r>
              <a:rPr lang="ru-RU" sz="1600" b="1" u="sng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отменить запись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ранее представленных страхователем сведениях о трудовой деятельности: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страхователем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представляется форма СЗВ-ТД,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заполненная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полном соответствии с первоначальными сведениями, которые требуется отменить,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при этом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последней графе «Признак отмены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записи сведений о приеме, переводе, увольнении»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проставляется знак «X».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случае если требуется </a:t>
            </a:r>
            <a:r>
              <a:rPr lang="ru-RU" sz="1600" b="1" u="sng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скорректировать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(исправить) ранее представленные сведения о трудовой деятельности, необходимо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одной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строке -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отменить ранее представленные сведения,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 в </a:t>
            </a:r>
            <a:r>
              <a:rPr lang="ru-RU" sz="1600" b="1" u="sng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следующей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строке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заполнить скорректированные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(исправленные) сведения.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endParaRPr lang="ru-RU" sz="1600" b="1" dirty="0" smtClean="0">
              <a:solidFill>
                <a:srgbClr val="6600CC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endParaRPr lang="ru-RU" sz="500" b="1" dirty="0" smtClean="0">
              <a:solidFill>
                <a:srgbClr val="6600CC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Если за время работы работника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наименование страхователя изменяется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то об этом отдельной строкой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графе «Сведения о приеме, переводе, увольнении» 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раздела «Сведения о трудовой деятельности зарегистрированного лица»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указывается «Переименование».</a:t>
            </a:r>
          </a:p>
          <a:p>
            <a:pPr lvl="1"/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графе «Дата (число, месяц, год) приема, перевода, увольнения»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указывается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дата, с которой произошло изменение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наименования страхователя».</a:t>
            </a:r>
          </a:p>
          <a:p>
            <a:pPr lvl="1"/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графе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«Трудовая функция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(должность, профессия, специальность, квалификация, конкретный вид поручаемой работы), структурное подразделение»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 конкретного числа переименовано в «новое наименование страхователя».    </a:t>
            </a:r>
          </a:p>
          <a:p>
            <a:pPr lvl="1"/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графах «Наименование документа», «Дата», «Номер документа» указываются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реквизиты приказов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(распоряжений), иных решений или документов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подтверждающих изменение наименования </a:t>
            </a:r>
            <a:r>
              <a:rPr lang="ru-RU" sz="1600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страхователя.  </a:t>
            </a: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28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86916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Код  из  пяти  цифровых </a:t>
            </a:r>
            <a:r>
              <a:rPr lang="ru-RU" b="1" dirty="0"/>
              <a:t>знаков </a:t>
            </a:r>
            <a:r>
              <a:rPr lang="ru-RU" b="1" dirty="0" smtClean="0"/>
              <a:t> в  соответствии  со </a:t>
            </a:r>
            <a:r>
              <a:rPr lang="ru-RU" b="1" dirty="0"/>
              <a:t>справочником </a:t>
            </a:r>
            <a:r>
              <a:rPr lang="ru-RU" b="1" dirty="0">
                <a:solidFill>
                  <a:srgbClr val="FF3399"/>
                </a:solidFill>
              </a:rPr>
              <a:t>«ОК 010-2014 (МСКЗ-08). Общероссийский классификатор занятий» </a:t>
            </a:r>
            <a:endParaRPr lang="ru-RU" b="1" dirty="0" smtClean="0">
              <a:solidFill>
                <a:srgbClr val="FF3399"/>
              </a:solidFill>
            </a:endParaRPr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принят и введен в действие Приказом Федерального агентства по техническому регулированию и </a:t>
            </a:r>
            <a:r>
              <a:rPr lang="ru-RU" b="1" dirty="0" smtClean="0"/>
              <a:t>метрологии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от 12.12.2014 № 2020-ст</a:t>
            </a:r>
            <a:r>
              <a:rPr lang="ru-RU" b="1" dirty="0" smtClean="0"/>
              <a:t>).</a:t>
            </a:r>
            <a:endParaRPr lang="ru-RU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67744" y="692696"/>
            <a:ext cx="655272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Обязательность заполнения графы 5 в форме СЗВ-ТД (код вида выполняемой функции) в 2020г.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отсутствует.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 2020 году </a:t>
            </a:r>
            <a:r>
              <a:rPr lang="ru-RU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будет проводиться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подготовка правильных наименований выполняемых функций в штатном расписании.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 2021г. </a:t>
            </a:r>
            <a:r>
              <a:rPr lang="ru-RU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редполагается  заполнение  графы 5 при  наличии  кода.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Соответственно,  к началу 2021 года будут доведены рекомендации по заполнению графы 5 «Код выполняемой функции».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742704" cy="43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2267744" y="116632"/>
            <a:ext cx="5868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spc="50" dirty="0" smtClean="0">
                <a:solidFill>
                  <a:srgbClr val="6600CC"/>
                </a:solidFill>
                <a:latin typeface="Arial Narrow" panose="020B0606020202030204" pitchFamily="34" charset="0"/>
                <a:cs typeface="Calibri"/>
              </a:rPr>
              <a:t>Код  выполняемой  функции</a:t>
            </a:r>
            <a:endParaRPr lang="ru-RU" sz="2800" spc="50" dirty="0" smtClean="0">
              <a:solidFill>
                <a:srgbClr val="6600CC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356992"/>
            <a:ext cx="666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</a:tabLst>
            </a:pPr>
            <a:r>
              <a:rPr lang="ru-RU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Согласно проекту Порядка заполнения формы СЗВ-ТД в графе </a:t>
            </a:r>
            <a:r>
              <a:rPr lang="ru-RU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«Код выполняемой функции (при наличии)»</a:t>
            </a:r>
            <a:r>
              <a:rPr lang="ru-RU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(заполняется               </a:t>
            </a:r>
            <a:r>
              <a:rPr lang="ru-RU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 1 января 2021 года</a:t>
            </a:r>
            <a:r>
              <a:rPr lang="ru-RU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) указывается соответствующий код, состоящий </a:t>
            </a:r>
            <a:r>
              <a:rPr lang="ru-RU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из семи </a:t>
            </a:r>
            <a:r>
              <a:rPr lang="ru-RU" b="1" dirty="0" err="1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цифро-буквенных</a:t>
            </a:r>
            <a:r>
              <a:rPr lang="ru-RU" b="1" dirty="0" smtClean="0">
                <a:solidFill>
                  <a:srgbClr val="FF33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знаков</a:t>
            </a:r>
            <a:r>
              <a:rPr lang="ru-RU" b="1" dirty="0" smtClean="0">
                <a:solidFill>
                  <a:srgbClr val="6600CC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в формате «ХХ.ХХХ-Х-Х».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29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949280"/>
            <a:ext cx="9144000" cy="784830"/>
          </a:xfrm>
          <a:prstGeom prst="rect">
            <a:avLst/>
          </a:prstGeom>
          <a:solidFill>
            <a:srgbClr val="B9DCFF">
              <a:alpha val="22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Административный регламент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предоставления </a:t>
            </a:r>
            <a:r>
              <a:rPr lang="ru-RU" sz="1500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госуслуги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Включение </a:t>
            </a:r>
            <a:r>
              <a:rPr lang="ru-RU" sz="1500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госуслуги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в </a:t>
            </a: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Перечень государственных услуг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, утвержденный </a:t>
            </a:r>
          </a:p>
          <a:p>
            <a:pPr marL="342900" indent="-342900"/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 постановлением Правительства Российской Федерации </a:t>
            </a: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от 27.09.2011  № 797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.</a:t>
            </a:r>
            <a:endParaRPr lang="ru-RU" sz="15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3969"/>
            <a:ext cx="9144000" cy="5524589"/>
          </a:xfrm>
          <a:prstGeom prst="rect">
            <a:avLst/>
          </a:prstGeom>
          <a:solidFill>
            <a:srgbClr val="B9DCFF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99"/>
                </a:solidFill>
                <a:latin typeface="Arial Narrow" pitchFamily="34" charset="0"/>
              </a:rPr>
              <a:t>Утверждены федеральные законы, направленные на реализацию </a:t>
            </a:r>
          </a:p>
          <a:p>
            <a:pPr algn="ctr"/>
            <a:r>
              <a:rPr lang="ru-RU" sz="2000" b="1" dirty="0" smtClean="0">
                <a:solidFill>
                  <a:srgbClr val="FF3399"/>
                </a:solidFill>
                <a:latin typeface="Arial Narrow" pitchFamily="34" charset="0"/>
              </a:rPr>
              <a:t>«Электронной трудовой книжки», вступили в силу с 01.01.2020 года: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№ 439-ФЗ от 16 декабря 2019 </a:t>
            </a:r>
          </a:p>
          <a:p>
            <a:pPr marL="342900" indent="-342900"/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«О внесении изменений в Трудовой кодекс Российской Федерации в части  формирования сведений о трудовой деятельности в электронном виде»;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№ 436-ФЗ от 16 декабря 2019</a:t>
            </a:r>
          </a:p>
          <a:p>
            <a:pPr marL="342900" indent="-342900"/>
            <a:r>
              <a:rPr lang="ru-RU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«О внесении изменений в Федеральный закон «Об индивидуальном (персонифицированном) учете в системе обязательного пенсионного страхования».</a:t>
            </a:r>
          </a:p>
          <a:p>
            <a:pPr marL="342900" indent="-342900" algn="ctr"/>
            <a:r>
              <a:rPr lang="ru-RU" sz="2000" b="1" dirty="0" smtClean="0">
                <a:solidFill>
                  <a:srgbClr val="FF3399"/>
                </a:solidFill>
                <a:latin typeface="Arial Narrow" pitchFamily="34" charset="0"/>
              </a:rPr>
              <a:t>На согласовании находятся следующие нормативные документы:</a:t>
            </a:r>
          </a:p>
          <a:p>
            <a:pPr marL="342900" indent="-342900" algn="ctr"/>
            <a:endParaRPr lang="ru-RU" sz="300" b="1" dirty="0" smtClean="0">
              <a:solidFill>
                <a:srgbClr val="FF3399"/>
              </a:solidFill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Проект изменений в Кодекс Российской Федерации об административных правонарушениях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устанавливает административную ответственность за неоднократное нарушение работодателем сроков представления сведений о трудовой деятельности, либо неоднократное представление неполных и (или) недостоверных сведений;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Форма </a:t>
            </a: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СЗВ-ТД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    для предоставления сведений о трудовой деятельности </a:t>
            </a: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работников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Форма </a:t>
            </a: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СТД-ПФР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 для предоставления сведении о трудовой деятельности </a:t>
            </a: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работника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Форма </a:t>
            </a: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СТД-Р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       для сведений о трудовой деятельности, представляемые </a:t>
            </a: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работнику работодателем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Порядок </a:t>
            </a:r>
            <a:r>
              <a:rPr lang="ru-RU" sz="15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заполнения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формы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СЗВ-ТД;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Порядок </a:t>
            </a:r>
            <a:r>
              <a:rPr lang="ru-RU" sz="15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заполнения </a:t>
            </a:r>
            <a:r>
              <a:rPr lang="ru-RU" sz="1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формы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СТД-Р;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Электронные </a:t>
            </a: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Форматы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сведений.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Порядок электронного документооборота </a:t>
            </a:r>
            <a:r>
              <a:rPr lang="ru-RU" sz="15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между страхователями и Пенсионным фондом РФ.     </a:t>
            </a:r>
            <a:endParaRPr lang="ru-RU" sz="15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00100">
              <a:defRPr/>
            </a:pPr>
            <a:r>
              <a:rPr lang="ru-RU" sz="3200" b="1" spc="90" dirty="0" smtClean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Нормативно-правовое </a:t>
            </a:r>
            <a:r>
              <a:rPr lang="ru-RU" sz="3200" b="1" spc="90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регулирование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47864" y="507450"/>
            <a:ext cx="5520342" cy="527789"/>
          </a:xfrm>
          <a:prstGeom prst="rect">
            <a:avLst/>
          </a:prstGeom>
          <a:solidFill>
            <a:srgbClr val="537CAD"/>
          </a:solidFill>
        </p:spPr>
        <p:txBody>
          <a:bodyPr vert="horz" wrap="square" lIns="0" tIns="156925" rIns="0" bIns="0" rtlCol="0" anchor="b">
            <a:spAutoFit/>
          </a:bodyPr>
          <a:lstStyle/>
          <a:p>
            <a:pPr marL="310046">
              <a:lnSpc>
                <a:spcPct val="100000"/>
              </a:lnSpc>
              <a:spcBef>
                <a:spcPts val="1236"/>
              </a:spcBef>
            </a:pPr>
            <a:r>
              <a:rPr lang="ru-RU" sz="2400" cap="all" spc="77" dirty="0">
                <a:solidFill>
                  <a:srgbClr val="FFFFFF"/>
                </a:solidFill>
                <a:latin typeface="Calibri"/>
                <a:cs typeface="Calibri"/>
              </a:rPr>
              <a:t>Правила </a:t>
            </a:r>
            <a:r>
              <a:rPr lang="ru-RU" sz="2400" cap="all" spc="77" dirty="0" smtClean="0">
                <a:solidFill>
                  <a:srgbClr val="FFFFFF"/>
                </a:solidFill>
                <a:latin typeface="Calibri"/>
                <a:cs typeface="Calibri"/>
              </a:rPr>
              <a:t>проверки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2032" y="502486"/>
            <a:ext cx="478377" cy="430593"/>
          </a:xfrm>
          <a:custGeom>
            <a:avLst/>
            <a:gdLst/>
            <a:ahLst/>
            <a:cxnLst/>
            <a:rect l="l" t="t" r="r" b="b"/>
            <a:pathLst>
              <a:path w="559435" h="503555">
                <a:moveTo>
                  <a:pt x="221945" y="93395"/>
                </a:moveTo>
                <a:lnTo>
                  <a:pt x="0" y="0"/>
                </a:lnTo>
                <a:lnTo>
                  <a:pt x="0" y="377190"/>
                </a:lnTo>
                <a:lnTo>
                  <a:pt x="281368" y="503326"/>
                </a:lnTo>
                <a:lnTo>
                  <a:pt x="281368" y="120078"/>
                </a:lnTo>
                <a:lnTo>
                  <a:pt x="559104" y="0"/>
                </a:lnTo>
                <a:lnTo>
                  <a:pt x="559104" y="54203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5588" y="467234"/>
            <a:ext cx="399642" cy="85250"/>
          </a:xfrm>
          <a:custGeom>
            <a:avLst/>
            <a:gdLst/>
            <a:ahLst/>
            <a:cxnLst/>
            <a:rect l="l" t="t" r="r" b="b"/>
            <a:pathLst>
              <a:path w="467359" h="99695">
                <a:moveTo>
                  <a:pt x="0" y="2425"/>
                </a:moveTo>
                <a:lnTo>
                  <a:pt x="228015" y="99453"/>
                </a:lnTo>
                <a:lnTo>
                  <a:pt x="466940" y="0"/>
                </a:lnTo>
              </a:path>
            </a:pathLst>
          </a:custGeom>
          <a:ln w="28956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5595" y="9212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45595" y="87392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5595" y="826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5595" y="7792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5595" y="73193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45595" y="684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45595" y="6372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2157" y="90431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82157" y="8569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2157" y="80965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82157" y="7623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82157" y="714991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82157" y="66766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82157" y="62033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89091" y="7620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18702" y="8400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18702" y="79271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18702" y="74537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18702" y="69805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18702" y="6033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55253" y="87042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55253" y="8231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55253" y="77576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55556" y="63560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55253" y="68110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55253" y="63378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55253" y="58644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15914" y="79596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91816" y="80616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91816" y="75882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91816" y="711495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22039" y="55745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91816" y="616840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91816" y="56950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28361" y="83654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28361" y="7892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06666" y="70559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28361" y="694553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05198" y="61161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64417" y="536836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33396" y="503887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64913" y="81960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44696" y="73528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64913" y="72493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64913" y="677612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64913" y="630284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3336" y="565148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76" y="0"/>
                </a:moveTo>
                <a:lnTo>
                  <a:pt x="0" y="18808"/>
                </a:lnTo>
                <a:lnTo>
                  <a:pt x="0" y="70421"/>
                </a:lnTo>
                <a:lnTo>
                  <a:pt x="40576" y="51612"/>
                </a:lnTo>
                <a:lnTo>
                  <a:pt x="40576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64913" y="535619"/>
            <a:ext cx="34752" cy="60272"/>
          </a:xfrm>
          <a:custGeom>
            <a:avLst/>
            <a:gdLst/>
            <a:ahLst/>
            <a:cxnLst/>
            <a:rect l="l" t="t" r="r" b="b"/>
            <a:pathLst>
              <a:path w="40640" h="70484">
                <a:moveTo>
                  <a:pt x="40589" y="0"/>
                </a:moveTo>
                <a:lnTo>
                  <a:pt x="0" y="18808"/>
                </a:lnTo>
                <a:lnTo>
                  <a:pt x="0" y="70421"/>
                </a:lnTo>
                <a:lnTo>
                  <a:pt x="40589" y="51612"/>
                </a:lnTo>
                <a:lnTo>
                  <a:pt x="4058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7904F62B-609C-42B1-8A66-89849B463EF8}"/>
              </a:ext>
            </a:extLst>
          </p:cNvPr>
          <p:cNvSpPr/>
          <p:nvPr/>
        </p:nvSpPr>
        <p:spPr>
          <a:xfrm>
            <a:off x="3807292" y="32710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1A75B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70C83F54-7795-46DF-A47B-563F94144121}"/>
              </a:ext>
            </a:extLst>
          </p:cNvPr>
          <p:cNvSpPr/>
          <p:nvPr/>
        </p:nvSpPr>
        <p:spPr>
          <a:xfrm>
            <a:off x="1302100" y="459934"/>
            <a:ext cx="1743939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10" b="1" spc="77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 </a:t>
            </a:r>
            <a:endParaRPr lang="ru-RU" sz="1710" b="1" spc="77" dirty="0">
              <a:solidFill>
                <a:srgbClr val="1A75BD"/>
              </a:solidFill>
              <a:latin typeface="Arial Nova Con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6D6E8C92-0EAD-4B99-9BB8-02DC1F831678}"/>
              </a:ext>
            </a:extLst>
          </p:cNvPr>
          <p:cNvSpPr/>
          <p:nvPr/>
        </p:nvSpPr>
        <p:spPr>
          <a:xfrm>
            <a:off x="1302100" y="693275"/>
            <a:ext cx="1692451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68" spc="43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1368" spc="43" dirty="0">
              <a:solidFill>
                <a:srgbClr val="1A75B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A6CEA7-18E3-40A9-81B3-78583D4E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01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B11D083-5A75-4804-B4B3-3EB5187E28B9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1268760"/>
          <a:ext cx="7171621" cy="4620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1621">
                  <a:extLst>
                    <a:ext uri="{9D8B030D-6E8A-4147-A177-3AD203B41FA5}">
                      <a16:colId xmlns="" xmlns:a16="http://schemas.microsoft.com/office/drawing/2014/main" val="1460345420"/>
                    </a:ext>
                  </a:extLst>
                </a:gridCol>
              </a:tblGrid>
              <a:tr h="815298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Проверка файла на корректность заполнения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XML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4832866"/>
                  </a:ext>
                </a:extLst>
              </a:tr>
              <a:tr h="491886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Проверка файла на соответствие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XSD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-схеме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1207405"/>
                  </a:ext>
                </a:extLst>
              </a:tr>
              <a:tr h="72978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Проверка файла на уникальность значений СНИЛС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344270"/>
                  </a:ext>
                </a:extLst>
              </a:tr>
              <a:tr h="72978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Проверка корректности электронной подписи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173442"/>
                  </a:ext>
                </a:extLst>
              </a:tr>
              <a:tr h="98377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Проверки по БД страхователя (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</a:rPr>
                        <a:t>Регномер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, ИНН, КПП)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15243400"/>
                  </a:ext>
                </a:extLst>
              </a:tr>
              <a:tr h="72978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Проверки по БД сведений о ЗЛ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ФИО-СНИЛС)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0445426"/>
                  </a:ext>
                </a:extLst>
              </a:tr>
              <a:tr h="1405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Проверки сведений о трудовой деятельности работников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3830098"/>
                  </a:ext>
                </a:extLst>
              </a:tr>
            </a:tbl>
          </a:graphicData>
        </a:graphic>
      </p:graphicFrame>
      <p:sp>
        <p:nvSpPr>
          <p:cNvPr id="82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30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9248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внесены в Трудовой кодекс РФ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80052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3399"/>
                </a:solidFill>
              </a:rPr>
              <a:t>Статья 62.</a:t>
            </a:r>
            <a:r>
              <a:rPr lang="ru-RU" sz="1600" b="1" dirty="0" smtClean="0">
                <a:solidFill>
                  <a:srgbClr val="000099"/>
                </a:solidFill>
              </a:rPr>
              <a:t>    Выдача документов, связанных с работой, и их копий</a:t>
            </a:r>
            <a:r>
              <a:rPr lang="ru-RU" sz="1600" b="1" dirty="0" smtClean="0">
                <a:solidFill>
                  <a:srgbClr val="000099"/>
                </a:solidFill>
                <a:latin typeface="Franklin Gothic Book" panose="020B050302010202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65.</a:t>
            </a:r>
            <a:r>
              <a:rPr lang="ru-RU" sz="1600" b="1" dirty="0" smtClean="0">
                <a:solidFill>
                  <a:srgbClr val="000099"/>
                </a:solidFill>
              </a:rPr>
              <a:t>    Документы, предъявляемые при заключении трудового договора;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80.</a:t>
            </a:r>
            <a:r>
              <a:rPr lang="ru-RU" sz="1600" b="1" dirty="0" smtClean="0">
                <a:solidFill>
                  <a:srgbClr val="000099"/>
                </a:solidFill>
              </a:rPr>
              <a:t>    Расторжение трудового договора по инициативе работника </a:t>
            </a:r>
          </a:p>
          <a:p>
            <a:r>
              <a:rPr lang="ru-RU" sz="1600" b="1" dirty="0" smtClean="0">
                <a:solidFill>
                  <a:srgbClr val="000099"/>
                </a:solidFill>
              </a:rPr>
              <a:t>                       (по собственному желанию);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84.1.</a:t>
            </a:r>
            <a:r>
              <a:rPr lang="ru-RU" sz="1600" b="1" dirty="0" smtClean="0">
                <a:solidFill>
                  <a:srgbClr val="000099"/>
                </a:solidFill>
              </a:rPr>
              <a:t> Общий порядок оформления прекращения трудового  договора;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165.</a:t>
            </a:r>
            <a:r>
              <a:rPr lang="ru-RU" sz="1600" b="1" dirty="0" smtClean="0">
                <a:solidFill>
                  <a:srgbClr val="000099"/>
                </a:solidFill>
              </a:rPr>
              <a:t>  Случаи предоставления гарантий и компенсаций;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283.</a:t>
            </a:r>
            <a:r>
              <a:rPr lang="ru-RU" sz="1600" b="1" dirty="0" smtClean="0">
                <a:solidFill>
                  <a:srgbClr val="000099"/>
                </a:solidFill>
              </a:rPr>
              <a:t>  Документы, предъявляемые при приеме на работу </a:t>
            </a:r>
          </a:p>
          <a:p>
            <a:r>
              <a:rPr lang="ru-RU" sz="1600" b="1" dirty="0" smtClean="0">
                <a:solidFill>
                  <a:srgbClr val="000099"/>
                </a:solidFill>
              </a:rPr>
              <a:t>                       по совместительству;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392.</a:t>
            </a:r>
            <a:r>
              <a:rPr lang="ru-RU" sz="1600" b="1" dirty="0" smtClean="0">
                <a:solidFill>
                  <a:srgbClr val="000099"/>
                </a:solidFill>
              </a:rPr>
              <a:t>  Сроки обращения в суд за разрешением индивидуального </a:t>
            </a:r>
          </a:p>
          <a:p>
            <a:r>
              <a:rPr lang="ru-RU" sz="1600" b="1" dirty="0" smtClean="0">
                <a:solidFill>
                  <a:srgbClr val="000099"/>
                </a:solidFill>
              </a:rPr>
              <a:t>                       трудового спора;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394.</a:t>
            </a:r>
            <a:r>
              <a:rPr lang="ru-RU" sz="1600" b="1" dirty="0" smtClean="0">
                <a:solidFill>
                  <a:srgbClr val="000099"/>
                </a:solidFill>
              </a:rPr>
              <a:t>  Вынесение решений по трудовым спорам об увольнении </a:t>
            </a:r>
          </a:p>
          <a:p>
            <a:r>
              <a:rPr lang="ru-RU" sz="1600" b="1" dirty="0" smtClean="0">
                <a:solidFill>
                  <a:srgbClr val="000099"/>
                </a:solidFill>
              </a:rPr>
              <a:t>                      и о переводе на другую работу;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66.</a:t>
            </a:r>
            <a:r>
              <a:rPr lang="ru-RU" sz="1600" b="1" dirty="0" smtClean="0">
                <a:solidFill>
                  <a:srgbClr val="000099"/>
                </a:solidFill>
              </a:rPr>
              <a:t>    Помимо статьи «Трудовая книжка» добавлена  </a:t>
            </a:r>
            <a:r>
              <a:rPr lang="ru-RU" sz="1600" b="1" dirty="0" smtClean="0">
                <a:solidFill>
                  <a:srgbClr val="FF3399"/>
                </a:solidFill>
              </a:rPr>
              <a:t>Статья 66.1.     </a:t>
            </a:r>
          </a:p>
          <a:p>
            <a:r>
              <a:rPr lang="ru-RU" sz="1600" b="1" dirty="0" smtClean="0">
                <a:solidFill>
                  <a:srgbClr val="FF3399"/>
                </a:solidFill>
              </a:rPr>
              <a:t>                     </a:t>
            </a:r>
            <a:r>
              <a:rPr lang="ru-RU" sz="1600" b="1" dirty="0" smtClean="0">
                <a:solidFill>
                  <a:srgbClr val="000099"/>
                </a:solidFill>
              </a:rPr>
              <a:t>«Сведения о трудовой деятельности».</a:t>
            </a:r>
          </a:p>
          <a:p>
            <a:endParaRPr lang="ru-RU" sz="500" b="1" dirty="0" smtClean="0">
              <a:solidFill>
                <a:srgbClr val="FF3399"/>
              </a:solidFill>
            </a:endParaRPr>
          </a:p>
          <a:p>
            <a:r>
              <a:rPr lang="ru-RU" sz="1600" b="1" dirty="0" smtClean="0">
                <a:solidFill>
                  <a:srgbClr val="FF3399"/>
                </a:solidFill>
              </a:rPr>
              <a:t>Суть изменений - </a:t>
            </a:r>
            <a:r>
              <a:rPr lang="ru-RU" sz="1600" b="1" dirty="0" smtClean="0">
                <a:solidFill>
                  <a:srgbClr val="000099"/>
                </a:solidFill>
              </a:rPr>
              <a:t>добавление к слову «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Трудовая книжка» </a:t>
            </a:r>
          </a:p>
          <a:p>
            <a:r>
              <a:rPr lang="ru-RU" sz="1600" b="1" dirty="0" smtClean="0">
                <a:solidFill>
                  <a:srgbClr val="000099"/>
                </a:solidFill>
              </a:rPr>
              <a:t>Словосочетания     </a:t>
            </a:r>
            <a:r>
              <a:rPr lang="ru-RU" sz="1600" dirty="0" smtClean="0">
                <a:solidFill>
                  <a:srgbClr val="000099"/>
                </a:solidFill>
              </a:rPr>
              <a:t>«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(за исключением случаев , если в соответствии с настоящим Кодексом, иным федеральным законом трудовая книжка на работника не ведется)»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или </a:t>
            </a:r>
            <a:r>
              <a:rPr lang="ru-RU" sz="1600" b="1" dirty="0" smtClean="0">
                <a:solidFill>
                  <a:srgbClr val="000099"/>
                </a:solidFill>
              </a:rPr>
              <a:t>Словосочетания  </a:t>
            </a:r>
            <a:r>
              <a:rPr lang="ru-RU" sz="1600" dirty="0" smtClean="0">
                <a:solidFill>
                  <a:srgbClr val="000099"/>
                </a:solidFill>
              </a:rPr>
              <a:t>«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или предоставить Сведения о трудовой деятельности (статья 66.1. настоящего Кодекса)».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17232"/>
            <a:ext cx="842493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Федеральным законом  № 439-ФЗ от 16 декабря 2019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 комплекс мероприятий для работодателей,  работников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связи с переходом на ведение  электронных трудовых книжек</a:t>
            </a: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892480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внесены в Федеральный закон от 01.04.1996  № 27-ФЗ 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«Об индивидуальном (персонифицированном) учете в системе обязательного пенсионного страхования»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44824"/>
            <a:ext cx="880052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3399"/>
                </a:solidFill>
              </a:rPr>
              <a:t>Статья 1.</a:t>
            </a:r>
            <a:r>
              <a:rPr lang="ru-RU" sz="1600" b="1" dirty="0" smtClean="0">
                <a:solidFill>
                  <a:srgbClr val="000099"/>
                </a:solidFill>
              </a:rPr>
              <a:t>    Основные понятия, употребляемые в настоящем Федеральном законе;</a:t>
            </a:r>
          </a:p>
          <a:p>
            <a:endParaRPr lang="ru-RU" sz="500" b="1" dirty="0" smtClean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3.</a:t>
            </a:r>
            <a:r>
              <a:rPr lang="ru-RU" sz="1600" b="1" dirty="0" smtClean="0">
                <a:solidFill>
                  <a:srgbClr val="000099"/>
                </a:solidFill>
              </a:rPr>
              <a:t>    Цели индивидуального (персонифицированного) учета;</a:t>
            </a:r>
          </a:p>
          <a:p>
            <a:endParaRPr lang="ru-RU" sz="5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6.</a:t>
            </a:r>
            <a:r>
              <a:rPr lang="ru-RU" sz="1600" b="1" dirty="0" smtClean="0">
                <a:solidFill>
                  <a:srgbClr val="000099"/>
                </a:solidFill>
              </a:rPr>
              <a:t>    Индивидуальный лицевой счет;</a:t>
            </a:r>
          </a:p>
          <a:p>
            <a:endParaRPr lang="ru-RU" sz="5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8.</a:t>
            </a:r>
            <a:r>
              <a:rPr lang="ru-RU" sz="1600" b="1" dirty="0" smtClean="0">
                <a:solidFill>
                  <a:srgbClr val="000099"/>
                </a:solidFill>
              </a:rPr>
              <a:t>     Общие правила представления сведений о застрахованных лицах и порядок хранения этих сведений;</a:t>
            </a:r>
          </a:p>
          <a:p>
            <a:endParaRPr lang="ru-RU" sz="500" b="1" dirty="0" smtClean="0"/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11.</a:t>
            </a:r>
            <a:r>
              <a:rPr lang="ru-RU" sz="1600" b="1" dirty="0" smtClean="0">
                <a:solidFill>
                  <a:srgbClr val="000099"/>
                </a:solidFill>
              </a:rPr>
              <a:t>   Представление сведений о страховых взносах и страховом стаже;</a:t>
            </a:r>
          </a:p>
          <a:p>
            <a:endParaRPr lang="ru-RU" sz="5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16.</a:t>
            </a:r>
            <a:r>
              <a:rPr lang="ru-RU" sz="1600" b="1" dirty="0" smtClean="0">
                <a:solidFill>
                  <a:srgbClr val="000099"/>
                </a:solidFill>
              </a:rPr>
              <a:t>   Права и обязанности органов Пенсионного фонда Российской Федерации, связанные с осуществлением индивидуального (персонифицированного) учета;</a:t>
            </a:r>
          </a:p>
          <a:p>
            <a:endParaRPr lang="ru-RU" sz="5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3399"/>
                </a:solidFill>
              </a:rPr>
              <a:t>Статья 17.</a:t>
            </a:r>
            <a:r>
              <a:rPr lang="ru-RU" sz="1600" b="1" dirty="0" smtClean="0">
                <a:solidFill>
                  <a:srgbClr val="000099"/>
                </a:solidFill>
              </a:rPr>
              <a:t>   Ответственность органов и должностных лиц Пенсионного фонда Российской Федерации и иных государственных внебюджетных фондов, федеральных органов исполнительной власти, органов государственной власти субъектов Российской Федерации, страхователей, списание безнадежных долгов по штрафам.</a:t>
            </a:r>
          </a:p>
          <a:p>
            <a:endParaRPr lang="ru-RU" sz="500" b="1" dirty="0" smtClean="0">
              <a:solidFill>
                <a:srgbClr val="FF3399"/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4032448" cy="720080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4032448" cy="4941168"/>
          </a:xfrm>
          <a:prstGeom prst="rect">
            <a:avLst/>
          </a:prstGeom>
          <a:solidFill>
            <a:srgbClr val="B9DCFF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FF3399"/>
                </a:solidFill>
              </a:rPr>
              <a:t>  Быстрый и удобный доступ к информации о трудовой деятельности;</a:t>
            </a:r>
          </a:p>
          <a:p>
            <a:pPr algn="ctr"/>
            <a:endParaRPr lang="ru-RU" sz="500" dirty="0" smtClean="0">
              <a:solidFill>
                <a:srgbClr val="FF3399"/>
              </a:solidFill>
            </a:endParaRPr>
          </a:p>
          <a:p>
            <a:pPr algn="ctr"/>
            <a:endParaRPr lang="ru-RU" sz="500" dirty="0" smtClean="0">
              <a:solidFill>
                <a:srgbClr val="FF3399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6600CC"/>
                </a:solidFill>
              </a:rPr>
              <a:t>   Дополнительные возможности дистанционного трудоустройства;</a:t>
            </a:r>
          </a:p>
          <a:p>
            <a:pPr algn="ctr"/>
            <a:endParaRPr lang="ru-RU" sz="500" dirty="0" smtClean="0">
              <a:solidFill>
                <a:srgbClr val="6600CC"/>
              </a:solidFill>
            </a:endParaRPr>
          </a:p>
          <a:p>
            <a:pPr algn="ctr"/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FF3399"/>
                </a:solidFill>
              </a:rPr>
              <a:t>  Дистанционное оформление пенсий по данным лицевого счета без дополнительного документального подтверждения;</a:t>
            </a:r>
          </a:p>
          <a:p>
            <a:pPr algn="ctr">
              <a:buFont typeface="Wingdings" pitchFamily="2" charset="2"/>
              <a:buChar char="q"/>
            </a:pPr>
            <a:endParaRPr lang="ru-RU" sz="500" dirty="0" smtClean="0">
              <a:solidFill>
                <a:srgbClr val="FF3399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ru-RU" sz="500" dirty="0" smtClean="0">
              <a:solidFill>
                <a:srgbClr val="FF3399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6600CC"/>
                </a:solidFill>
              </a:rPr>
              <a:t>  Использование сведений о трудовой деятельности для получения государственных услуг;</a:t>
            </a:r>
          </a:p>
          <a:p>
            <a:pPr algn="ctr">
              <a:buFont typeface="Wingdings" pitchFamily="2" charset="2"/>
              <a:buChar char="q"/>
            </a:pPr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FF3399"/>
                </a:solidFill>
              </a:rPr>
              <a:t>  Высокий уровень безопасности и сохранности данных.</a:t>
            </a:r>
            <a:endParaRPr lang="ru-RU" sz="1700" dirty="0">
              <a:solidFill>
                <a:srgbClr val="FF3399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287016" y="18864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ПРЕИМУЩЕСТВА  ЭЛЕКТРОННОЙ ТРУДОВОЙ КНИЖКИ</a:t>
            </a:r>
            <a:endParaRPr lang="ru-RU" sz="2800" spc="50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1115616" y="134076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ДЛЯ   РАБОТНИКА</a:t>
            </a:r>
            <a:endParaRPr lang="ru-RU" sz="2400" spc="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196752"/>
            <a:ext cx="3960440" cy="720080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4788024" y="134076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ДЛЯ   РАБОТОДАТЕЛЯ</a:t>
            </a:r>
            <a:endParaRPr lang="ru-RU" sz="2400" spc="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916832"/>
            <a:ext cx="3960440" cy="4941168"/>
          </a:xfrm>
          <a:prstGeom prst="rect">
            <a:avLst/>
          </a:prstGeom>
          <a:solidFill>
            <a:srgbClr val="B9DCFF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6600CC"/>
                </a:solidFill>
              </a:rPr>
              <a:t> Снижение издержек на приобретение, ведение и хранение бумажных трудовых книжек;</a:t>
            </a:r>
          </a:p>
          <a:p>
            <a:pPr lvl="4" algn="ctr">
              <a:buFont typeface="Wingdings" pitchFamily="2" charset="2"/>
              <a:buChar char="q"/>
            </a:pPr>
            <a:endParaRPr lang="ru-RU" sz="500" dirty="0" smtClean="0">
              <a:solidFill>
                <a:srgbClr val="6600CC"/>
              </a:solidFill>
            </a:endParaRPr>
          </a:p>
          <a:p>
            <a:pPr lvl="4" algn="ctr">
              <a:buFont typeface="Wingdings" pitchFamily="2" charset="2"/>
              <a:buChar char="q"/>
            </a:pPr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FF3399"/>
                </a:solidFill>
              </a:rPr>
              <a:t>  Минимизация ошибочных, неточных и недостоверных сведений о трудовой деятельности;</a:t>
            </a:r>
          </a:p>
          <a:p>
            <a:pPr algn="ctr"/>
            <a:endParaRPr lang="ru-RU" sz="500" dirty="0" smtClean="0">
              <a:solidFill>
                <a:srgbClr val="6600CC"/>
              </a:solidFill>
            </a:endParaRPr>
          </a:p>
          <a:p>
            <a:pPr algn="ctr"/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6600CC"/>
                </a:solidFill>
              </a:rPr>
              <a:t>  Новые возможности аналитической обработки данных о трудовой деятельности.</a:t>
            </a:r>
          </a:p>
          <a:p>
            <a:pPr algn="ctr">
              <a:buFont typeface="Wingdings" pitchFamily="2" charset="2"/>
              <a:buChar char="q"/>
            </a:pPr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FF3399"/>
                </a:solidFill>
              </a:rPr>
              <a:t>  Гарантированное представление Сведений о трудовой деятельности в электронном виде в день увольнения работника </a:t>
            </a:r>
          </a:p>
          <a:p>
            <a:pPr algn="ctr"/>
            <a:r>
              <a:rPr lang="ru-RU" sz="1400" i="1" dirty="0" smtClean="0">
                <a:solidFill>
                  <a:srgbClr val="6600CC"/>
                </a:solidFill>
              </a:rPr>
              <a:t>(при отказе работника в получении бумажной трудовой книжки)</a:t>
            </a:r>
          </a:p>
          <a:p>
            <a:pPr algn="ctr">
              <a:buFont typeface="Wingdings" pitchFamily="2" charset="2"/>
              <a:buChar char="q"/>
            </a:pPr>
            <a:endParaRPr lang="ru-RU" sz="1700" dirty="0">
              <a:solidFill>
                <a:srgbClr val="FF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69269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Целевая задача  –  новый формат защиты трудовых прав.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2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676456" y="6453336"/>
            <a:ext cx="467544" cy="404664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frf.ru/files/id/etk/el_knijka_sayt-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1880" cy="6926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620689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Формирование электронных трудовых книжек начинается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с 1 января 2020 года.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ru-RU" sz="5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Для всех работающих граждан переход к новому формату Сведений о трудовой деятельности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будет  производиться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по их выбору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и только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с  согласия человека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.</a:t>
            </a:r>
          </a:p>
          <a:p>
            <a:pPr algn="ctr"/>
            <a:endParaRPr lang="ru-RU" sz="5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Для этого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каждому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работнику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по 31 декабря 2020 года  включительно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необходимо подать 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письменное заявление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работодателю</a:t>
            </a:r>
          </a:p>
          <a:p>
            <a:pPr algn="ctr"/>
            <a:endParaRPr lang="ru-RU" sz="3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lvl="2"/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 ведении трудовой книжки в электронном виде согласно ст.66.1 ТК РФ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   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или</a:t>
            </a:r>
            <a:endParaRPr lang="ru-RU" sz="1600" b="1" dirty="0" smtClean="0">
              <a:solidFill>
                <a:srgbClr val="FF3399"/>
              </a:solidFill>
              <a:latin typeface="Arial Narrow" pitchFamily="34" charset="0"/>
            </a:endParaRPr>
          </a:p>
          <a:p>
            <a:pPr lvl="2"/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 ведении бумажной трудовой книжки согласно ст.66 ТК РФ.</a:t>
            </a:r>
          </a:p>
          <a:p>
            <a:pPr lvl="3"/>
            <a:endParaRPr lang="ru-RU" sz="500" b="1" dirty="0" smtClean="0">
              <a:solidFill>
                <a:srgbClr val="FF3399"/>
              </a:solidFill>
              <a:latin typeface="Arial Narrow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Для работников,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выбравших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в заявлении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ведение бумажной трудовой книжки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, работодатель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будет вести  </a:t>
            </a:r>
            <a:r>
              <a:rPr lang="ru-RU" sz="1600" b="1" u="sng" dirty="0" smtClean="0">
                <a:solidFill>
                  <a:srgbClr val="FF3399"/>
                </a:solidFill>
                <a:latin typeface="Arial Narrow" pitchFamily="34" charset="0"/>
              </a:rPr>
              <a:t>как бумажную </a:t>
            </a:r>
            <a:r>
              <a:rPr lang="ru-RU" sz="1600" u="sng" dirty="0" smtClean="0">
                <a:solidFill>
                  <a:srgbClr val="000099"/>
                </a:solidFill>
                <a:latin typeface="Arial Narrow" pitchFamily="34" charset="0"/>
              </a:rPr>
              <a:t>трудовую книжку, </a:t>
            </a:r>
            <a:r>
              <a:rPr lang="ru-RU" sz="1600" b="1" u="sng" dirty="0" smtClean="0">
                <a:solidFill>
                  <a:srgbClr val="FF3399"/>
                </a:solidFill>
                <a:latin typeface="Arial Narrow" pitchFamily="34" charset="0"/>
              </a:rPr>
              <a:t>так и электронную </a:t>
            </a:r>
            <a:r>
              <a:rPr lang="ru-RU" sz="1600" u="sng" dirty="0" smtClean="0">
                <a:solidFill>
                  <a:srgbClr val="000099"/>
                </a:solidFill>
                <a:latin typeface="Arial Narrow" pitchFamily="34" charset="0"/>
              </a:rPr>
              <a:t>трудовую книжку.</a:t>
            </a:r>
          </a:p>
          <a:p>
            <a:pPr algn="ctr"/>
            <a:endParaRPr lang="ru-RU" sz="500" b="1" dirty="0" smtClean="0">
              <a:solidFill>
                <a:srgbClr val="FF3399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Только в электронном виде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будут вестись сведения о трудовой деятельности, 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если на 01.01.2021 года 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не было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заведено 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бумажной трудовой книжки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т.е. кто 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впервые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устроится на работу 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в 2021 году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.</a:t>
            </a:r>
          </a:p>
          <a:p>
            <a:pPr algn="ctr"/>
            <a:endParaRPr lang="ru-RU" sz="5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Если подано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заявление о ведении электронной трудовой книжки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,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то работнику будет 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на руки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выдана 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бумажная трудовая книжка</a:t>
            </a:r>
          </a:p>
          <a:p>
            <a:pPr algn="ctr"/>
            <a:r>
              <a:rPr lang="ru-RU" sz="1600" b="1" i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1600" i="1" dirty="0" smtClean="0">
                <a:solidFill>
                  <a:srgbClr val="000099"/>
                </a:solidFill>
                <a:latin typeface="Arial Narrow" pitchFamily="34" charset="0"/>
              </a:rPr>
              <a:t>( с указанием в ней записи о соответствующем заявлении).</a:t>
            </a:r>
          </a:p>
          <a:p>
            <a:pPr algn="ctr"/>
            <a:endParaRPr lang="ru-RU" sz="500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Информация о поданном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заявлении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 включается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в индивидуальный лицевой счет</a:t>
            </a:r>
            <a:r>
              <a:rPr lang="ru-RU" sz="1600" dirty="0" smtClean="0">
                <a:solidFill>
                  <a:srgbClr val="FF3399"/>
                </a:solidFill>
                <a:latin typeface="Arial Narrow" pitchFamily="34" charset="0"/>
              </a:rPr>
              <a:t>.</a:t>
            </a:r>
          </a:p>
          <a:p>
            <a:pPr algn="ctr"/>
            <a:endParaRPr lang="ru-RU" sz="5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При подаче заявления о ведении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бумажной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трудовой книжки, это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право</a:t>
            </a: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 сохраняется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при трудоустройстве к другим работодателям.</a:t>
            </a:r>
          </a:p>
          <a:p>
            <a:pPr algn="ctr"/>
            <a:endParaRPr lang="ru-RU" sz="5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При подаче заявления о ведении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бумажной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 трудовой книжки, </a:t>
            </a: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право сохраняется</a:t>
            </a:r>
            <a:r>
              <a:rPr lang="ru-RU" sz="16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на подачу заявления о ведении электронной трудовой книжки.</a:t>
            </a:r>
          </a:p>
          <a:p>
            <a:pPr algn="ctr"/>
            <a:endParaRPr lang="ru-RU" sz="5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Лица,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не имевшие возможности 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подать заявление на 31 декабря 2020 года,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вправе это сделать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в любое время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0"/>
            <a:ext cx="5652120" cy="6926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ГРАЖДАНИНУ</a:t>
            </a:r>
            <a:endParaRPr lang="ru-RU" sz="3600" spc="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088285"/>
            <a:ext cx="6660232" cy="1769715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Самостоятельно </a:t>
            </a:r>
            <a:r>
              <a:rPr lang="ru-RU" sz="1600" dirty="0" smtClean="0">
                <a:solidFill>
                  <a:srgbClr val="000099"/>
                </a:solidFill>
              </a:rPr>
              <a:t>в Личном кабинете гражданина </a:t>
            </a:r>
            <a:r>
              <a:rPr lang="ru-RU" sz="1600" b="1" dirty="0" smtClean="0">
                <a:solidFill>
                  <a:srgbClr val="FF3399"/>
                </a:solidFill>
              </a:rPr>
              <a:t>на сайте ПФР </a:t>
            </a:r>
            <a:r>
              <a:rPr lang="ru-RU" sz="1600" dirty="0" smtClean="0">
                <a:solidFill>
                  <a:srgbClr val="000099"/>
                </a:solidFill>
              </a:rPr>
              <a:t>или на портале </a:t>
            </a:r>
            <a:r>
              <a:rPr lang="ru-RU" sz="1600" b="1" dirty="0" err="1" smtClean="0">
                <a:solidFill>
                  <a:srgbClr val="FF3399"/>
                </a:solidFill>
              </a:rPr>
              <a:t>Госуслуг</a:t>
            </a:r>
            <a:r>
              <a:rPr lang="ru-RU" sz="1600" b="1" dirty="0" smtClean="0">
                <a:solidFill>
                  <a:srgbClr val="000099"/>
                </a:solidFill>
              </a:rPr>
              <a:t>,</a:t>
            </a:r>
            <a:r>
              <a:rPr lang="ru-RU" sz="1600" dirty="0" smtClean="0">
                <a:solidFill>
                  <a:srgbClr val="000099"/>
                </a:solidFill>
              </a:rPr>
              <a:t> а также через соответствующие приложения для смартфонов </a:t>
            </a:r>
            <a:r>
              <a:rPr lang="ru-RU" sz="1500" u="sng" dirty="0" smtClean="0">
                <a:solidFill>
                  <a:srgbClr val="000099"/>
                </a:solidFill>
              </a:rPr>
              <a:t>(</a:t>
            </a:r>
            <a:r>
              <a:rPr lang="ru-RU" sz="1500" dirty="0" smtClean="0">
                <a:solidFill>
                  <a:srgbClr val="000099"/>
                </a:solidFill>
              </a:rPr>
              <a:t>информацию можно </a:t>
            </a:r>
            <a:r>
              <a:rPr lang="ru-RU" sz="1500" u="sng" dirty="0" smtClean="0">
                <a:solidFill>
                  <a:srgbClr val="000099"/>
                </a:solidFill>
              </a:rPr>
              <a:t>просмотрет</a:t>
            </a:r>
            <a:r>
              <a:rPr lang="ru-RU" sz="1500" dirty="0" smtClean="0">
                <a:solidFill>
                  <a:srgbClr val="000099"/>
                </a:solidFill>
              </a:rPr>
              <a:t>ь, распечатать </a:t>
            </a:r>
            <a:r>
              <a:rPr lang="ru-RU" sz="1500" u="sng" dirty="0" smtClean="0">
                <a:solidFill>
                  <a:srgbClr val="000099"/>
                </a:solidFill>
              </a:rPr>
              <a:t>на бумажном носителе, </a:t>
            </a:r>
            <a:r>
              <a:rPr lang="ru-RU" sz="1500" dirty="0" smtClean="0">
                <a:solidFill>
                  <a:srgbClr val="000099"/>
                </a:solidFill>
              </a:rPr>
              <a:t>скачать, перенаправить по электронной почте </a:t>
            </a:r>
            <a:r>
              <a:rPr lang="ru-RU" sz="1500" u="sng" dirty="0" smtClean="0">
                <a:solidFill>
                  <a:srgbClr val="000099"/>
                </a:solidFill>
              </a:rPr>
              <a:t>в форме электронного документа,</a:t>
            </a:r>
            <a:r>
              <a:rPr lang="ru-RU" sz="1500" dirty="0" smtClean="0">
                <a:solidFill>
                  <a:srgbClr val="000099"/>
                </a:solidFill>
              </a:rPr>
              <a:t> подписанного электронной подписью).</a:t>
            </a:r>
          </a:p>
          <a:p>
            <a:r>
              <a:rPr lang="ru-RU" altLang="ru-RU" sz="1600" dirty="0" smtClean="0">
                <a:solidFill>
                  <a:srgbClr val="FF3399"/>
                </a:solidFill>
                <a:latin typeface="Arial Narrow" pitchFamily="34" charset="0"/>
              </a:rPr>
              <a:t>(Форма сведений о трудовой деятельности  - 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СТД-ПФР</a:t>
            </a:r>
            <a:r>
              <a:rPr lang="ru-RU" altLang="ru-RU" sz="1600" dirty="0" smtClean="0">
                <a:solidFill>
                  <a:srgbClr val="FF3399"/>
                </a:solidFill>
                <a:latin typeface="Arial Narrow" pitchFamily="34" charset="0"/>
              </a:rPr>
              <a:t>).</a:t>
            </a:r>
            <a:endParaRPr lang="ru-RU" sz="1600" dirty="0" smtClean="0">
              <a:solidFill>
                <a:srgbClr val="000099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152128" cy="12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1152127" cy="123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1152128" cy="12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50" dirty="0" smtClean="0">
                <a:solidFill>
                  <a:srgbClr val="1A7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ПОЛУЧЕНИЕ  СВЕДЕНИЙ   О ТРУДОВОЙ  ДЕЯТЕЛЬНОСТИ  ГРАЖДАНИНОМ</a:t>
            </a:r>
            <a:endParaRPr lang="ru-RU" sz="2000" spc="50" dirty="0">
              <a:solidFill>
                <a:srgbClr val="1A7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332657"/>
            <a:ext cx="7740352" cy="1754326"/>
          </a:xfrm>
          <a:prstGeom prst="rect">
            <a:avLst/>
          </a:prstGeom>
          <a:solidFill>
            <a:srgbClr val="B9DCFF">
              <a:alpha val="59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Работодатель</a:t>
            </a:r>
            <a:r>
              <a:rPr lang="ru-RU" sz="1600" dirty="0" smtClean="0">
                <a:solidFill>
                  <a:srgbClr val="000099"/>
                </a:solidFill>
              </a:rPr>
              <a:t> по последнему месту работы. Сведения можно получить за период работы у данного работодателя (</a:t>
            </a:r>
            <a:r>
              <a:rPr lang="ru-RU" sz="1400" u="sng" dirty="0" smtClean="0">
                <a:solidFill>
                  <a:srgbClr val="000099"/>
                </a:solidFill>
              </a:rPr>
              <a:t>на бумажном носителе, </a:t>
            </a:r>
            <a:r>
              <a:rPr lang="ru-RU" sz="1400" dirty="0" smtClean="0">
                <a:solidFill>
                  <a:srgbClr val="000099"/>
                </a:solidFill>
              </a:rPr>
              <a:t>заверенные установленным образом, или </a:t>
            </a:r>
            <a:r>
              <a:rPr lang="ru-RU" sz="1400" b="1" dirty="0" smtClean="0">
                <a:solidFill>
                  <a:srgbClr val="000099"/>
                </a:solidFill>
              </a:rPr>
              <a:t>в </a:t>
            </a:r>
            <a:r>
              <a:rPr lang="ru-RU" sz="1400" u="sng" dirty="0" smtClean="0">
                <a:solidFill>
                  <a:srgbClr val="000099"/>
                </a:solidFill>
              </a:rPr>
              <a:t>форме электронного документа</a:t>
            </a:r>
            <a:r>
              <a:rPr lang="ru-RU" sz="1400" dirty="0" smtClean="0">
                <a:solidFill>
                  <a:srgbClr val="000099"/>
                </a:solidFill>
              </a:rPr>
              <a:t>, подписанного   электронной подписью (при наличии), в том числе по адресу  электронной почты).</a:t>
            </a:r>
          </a:p>
          <a:p>
            <a:r>
              <a:rPr lang="ru-RU" altLang="ru-RU" sz="1600" dirty="0" smtClean="0">
                <a:solidFill>
                  <a:srgbClr val="FF3399"/>
                </a:solidFill>
                <a:latin typeface="Arial Narrow" pitchFamily="34" charset="0"/>
              </a:rPr>
              <a:t>(Форма сведений о трудовой деятельности  - 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СТД-Р</a:t>
            </a:r>
            <a:r>
              <a:rPr lang="ru-RU" altLang="ru-RU" sz="1600" dirty="0" smtClean="0">
                <a:solidFill>
                  <a:srgbClr val="FF3399"/>
                </a:solidFill>
                <a:latin typeface="Arial Narrow" pitchFamily="34" charset="0"/>
              </a:rPr>
              <a:t>).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Кадровая служба  работодателя  может воспользоваться сайтом ПФР или порталом </a:t>
            </a:r>
            <a:r>
              <a:rPr lang="ru-RU" sz="1600" dirty="0" err="1" smtClean="0">
                <a:solidFill>
                  <a:srgbClr val="C00000"/>
                </a:solidFill>
                <a:latin typeface="Arial Narrow" pitchFamily="34" charset="0"/>
              </a:rPr>
              <a:t>Госуслуг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, через Кабинет страхователя; использовать бухгалтерские программные продукты, такие как 1С.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988840"/>
            <a:ext cx="7740352" cy="1785104"/>
          </a:xfrm>
          <a:prstGeom prst="rect">
            <a:avLst/>
          </a:prstGeom>
          <a:solidFill>
            <a:srgbClr val="FFFFCC">
              <a:alpha val="35000"/>
            </a:srgb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Многофункциональный центр </a:t>
            </a:r>
            <a:r>
              <a:rPr lang="ru-RU" sz="1600" b="1" dirty="0" err="1" smtClean="0">
                <a:solidFill>
                  <a:srgbClr val="000099"/>
                </a:solidFill>
              </a:rPr>
              <a:t>госуслуг</a:t>
            </a:r>
            <a:r>
              <a:rPr lang="ru-RU" sz="1600" b="1" dirty="0" smtClean="0">
                <a:solidFill>
                  <a:srgbClr val="000099"/>
                </a:solidFill>
              </a:rPr>
              <a:t> (МФЦ</a:t>
            </a:r>
            <a:r>
              <a:rPr lang="ru-RU" sz="1500" b="1" dirty="0" smtClean="0">
                <a:solidFill>
                  <a:srgbClr val="000099"/>
                </a:solidFill>
              </a:rPr>
              <a:t>)</a:t>
            </a:r>
            <a:r>
              <a:rPr lang="ru-RU" sz="1500" dirty="0" smtClean="0">
                <a:solidFill>
                  <a:srgbClr val="000099"/>
                </a:solidFill>
              </a:rPr>
              <a:t> </a:t>
            </a:r>
            <a:r>
              <a:rPr lang="ru-RU" sz="1500" u="sng" dirty="0" smtClean="0">
                <a:solidFill>
                  <a:srgbClr val="000099"/>
                </a:solidFill>
              </a:rPr>
              <a:t>(на бумажном носителе, </a:t>
            </a:r>
            <a:r>
              <a:rPr lang="ru-RU" sz="1500" dirty="0" smtClean="0">
                <a:solidFill>
                  <a:srgbClr val="000099"/>
                </a:solidFill>
              </a:rPr>
              <a:t>заверенные надлежащим образом).  Услуга предоставляется </a:t>
            </a:r>
            <a:r>
              <a:rPr lang="ru-RU" sz="1500" u="sng" dirty="0" smtClean="0">
                <a:solidFill>
                  <a:srgbClr val="000099"/>
                </a:solidFill>
              </a:rPr>
              <a:t>экстерриториально</a:t>
            </a:r>
            <a:r>
              <a:rPr lang="ru-RU" sz="1500" dirty="0" smtClean="0">
                <a:solidFill>
                  <a:srgbClr val="000099"/>
                </a:solidFill>
              </a:rPr>
              <a:t>, т.е. без привязки к месту жительства или работы человека.</a:t>
            </a:r>
          </a:p>
          <a:p>
            <a:r>
              <a:rPr lang="ru-RU" altLang="ru-RU" sz="1600" dirty="0" smtClean="0">
                <a:solidFill>
                  <a:srgbClr val="FF3399"/>
                </a:solidFill>
                <a:latin typeface="Arial Narrow" pitchFamily="34" charset="0"/>
              </a:rPr>
              <a:t>(Форма сведений о трудовой деятельности  - 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СТД-ПФР</a:t>
            </a:r>
            <a:r>
              <a:rPr lang="ru-RU" altLang="ru-RU" sz="1600" dirty="0" smtClean="0">
                <a:solidFill>
                  <a:srgbClr val="FF3399"/>
                </a:solidFill>
                <a:latin typeface="Arial Narrow" pitchFamily="34" charset="0"/>
              </a:rPr>
              <a:t>).</a:t>
            </a:r>
          </a:p>
          <a:p>
            <a:r>
              <a:rPr lang="ru-RU" sz="1500" dirty="0" smtClean="0">
                <a:solidFill>
                  <a:srgbClr val="C00000"/>
                </a:solidFill>
                <a:latin typeface="Arial Narrow" pitchFamily="34" charset="0"/>
              </a:rPr>
              <a:t>МФЦ использует  ГИС АИС МФЦ (Государственная информационная система Омской области Автоматизированная система многофункциональных центров предоставления государственных и муниципальных услуг).</a:t>
            </a:r>
            <a:endParaRPr lang="ru-RU" sz="1500" b="1" dirty="0" smtClean="0">
              <a:solidFill>
                <a:srgbClr val="000099"/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8"/>
            <a:ext cx="248376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403648" y="3645024"/>
            <a:ext cx="7740352" cy="1538883"/>
          </a:xfrm>
          <a:prstGeom prst="rect">
            <a:avLst/>
          </a:prstGeom>
          <a:solidFill>
            <a:srgbClr val="FFCCFF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Управление Пенсионного фонда </a:t>
            </a:r>
            <a:r>
              <a:rPr lang="ru-RU" sz="1500" u="sng" dirty="0" smtClean="0">
                <a:solidFill>
                  <a:srgbClr val="000099"/>
                </a:solidFill>
              </a:rPr>
              <a:t>(на бумажном носителе</a:t>
            </a:r>
            <a:r>
              <a:rPr lang="ru-RU" sz="1500" dirty="0" smtClean="0">
                <a:solidFill>
                  <a:srgbClr val="000099"/>
                </a:solidFill>
              </a:rPr>
              <a:t>, заверенные установленным образом, или </a:t>
            </a:r>
            <a:r>
              <a:rPr lang="ru-RU" sz="1500" u="sng" dirty="0" smtClean="0">
                <a:solidFill>
                  <a:srgbClr val="000099"/>
                </a:solidFill>
              </a:rPr>
              <a:t>в форме электронного документа</a:t>
            </a:r>
            <a:r>
              <a:rPr lang="ru-RU" sz="1500" dirty="0" smtClean="0">
                <a:solidFill>
                  <a:srgbClr val="000099"/>
                </a:solidFill>
              </a:rPr>
              <a:t>, подписанного электронной подписью) </a:t>
            </a:r>
            <a:r>
              <a:rPr lang="ru-RU" sz="1500" u="sng" dirty="0" smtClean="0">
                <a:solidFill>
                  <a:srgbClr val="000099"/>
                </a:solidFill>
              </a:rPr>
              <a:t>экстерриториально</a:t>
            </a:r>
            <a:r>
              <a:rPr lang="ru-RU" sz="1500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altLang="ru-RU" sz="1600" dirty="0" smtClean="0">
                <a:solidFill>
                  <a:srgbClr val="FF3399"/>
                </a:solidFill>
                <a:latin typeface="Arial Narrow" pitchFamily="34" charset="0"/>
              </a:rPr>
              <a:t>(Форма сведений о трудовой деятельности  -   </a:t>
            </a:r>
            <a:r>
              <a:rPr lang="ru-RU" sz="1600" b="1" dirty="0" smtClean="0">
                <a:solidFill>
                  <a:srgbClr val="FF3399"/>
                </a:solidFill>
                <a:latin typeface="Arial Narrow" pitchFamily="34" charset="0"/>
              </a:rPr>
              <a:t>СТД-ПФР</a:t>
            </a:r>
            <a:r>
              <a:rPr lang="ru-RU" altLang="ru-RU" sz="1600" dirty="0" smtClean="0">
                <a:solidFill>
                  <a:srgbClr val="FF3399"/>
                </a:solidFill>
                <a:latin typeface="Arial Narrow" pitchFamily="34" charset="0"/>
              </a:rPr>
              <a:t>).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Сотрудники  клиентских  служб  управлений  ПФР  используют  программу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 «Фронт-офис» компонент «Внешнее  взаимодействие».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35496" y="0"/>
            <a:ext cx="3168352" cy="18864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6669360"/>
            <a:ext cx="3168352" cy="18864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object 45"/>
          <p:cNvSpPr/>
          <p:nvPr/>
        </p:nvSpPr>
        <p:spPr>
          <a:xfrm>
            <a:off x="1907704" y="2060848"/>
            <a:ext cx="1122680" cy="1010285"/>
          </a:xfrm>
          <a:custGeom>
            <a:avLst/>
            <a:gdLst/>
            <a:ahLst/>
            <a:cxnLst/>
            <a:rect l="l" t="t" r="r" b="b"/>
            <a:pathLst>
              <a:path w="1122679" h="1010285">
                <a:moveTo>
                  <a:pt x="445477" y="187439"/>
                </a:moveTo>
                <a:lnTo>
                  <a:pt x="0" y="0"/>
                </a:lnTo>
                <a:lnTo>
                  <a:pt x="0" y="757072"/>
                </a:lnTo>
                <a:lnTo>
                  <a:pt x="564756" y="1010234"/>
                </a:lnTo>
                <a:lnTo>
                  <a:pt x="564756" y="240995"/>
                </a:lnTo>
                <a:lnTo>
                  <a:pt x="1122222" y="0"/>
                </a:lnTo>
                <a:lnTo>
                  <a:pt x="1122222" y="108775"/>
                </a:lnTo>
              </a:path>
            </a:pathLst>
          </a:custGeom>
          <a:ln w="58102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6"/>
          <p:cNvSpPr/>
          <p:nvPr/>
        </p:nvSpPr>
        <p:spPr>
          <a:xfrm>
            <a:off x="2009939" y="1978082"/>
            <a:ext cx="937260" cy="200025"/>
          </a:xfrm>
          <a:custGeom>
            <a:avLst/>
            <a:gdLst/>
            <a:ahLst/>
            <a:cxnLst/>
            <a:rect l="l" t="t" r="r" b="b"/>
            <a:pathLst>
              <a:path w="937260" h="200025">
                <a:moveTo>
                  <a:pt x="0" y="4864"/>
                </a:moveTo>
                <a:lnTo>
                  <a:pt x="457657" y="199605"/>
                </a:lnTo>
                <a:lnTo>
                  <a:pt x="937209" y="0"/>
                </a:lnTo>
              </a:path>
            </a:pathLst>
          </a:custGeom>
          <a:ln w="58102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8"/>
          <p:cNvSpPr/>
          <p:nvPr/>
        </p:nvSpPr>
        <p:spPr>
          <a:xfrm>
            <a:off x="2573311" y="293267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9"/>
          <p:cNvSpPr/>
          <p:nvPr/>
        </p:nvSpPr>
        <p:spPr>
          <a:xfrm>
            <a:off x="2573311" y="282157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0"/>
          <p:cNvSpPr/>
          <p:nvPr/>
        </p:nvSpPr>
        <p:spPr>
          <a:xfrm>
            <a:off x="2573311" y="271049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1"/>
          <p:cNvSpPr/>
          <p:nvPr/>
        </p:nvSpPr>
        <p:spPr>
          <a:xfrm>
            <a:off x="2573311" y="259939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2"/>
          <p:cNvSpPr/>
          <p:nvPr/>
        </p:nvSpPr>
        <p:spPr>
          <a:xfrm>
            <a:off x="2573311" y="248829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3"/>
          <p:cNvSpPr/>
          <p:nvPr/>
        </p:nvSpPr>
        <p:spPr>
          <a:xfrm>
            <a:off x="2573311" y="237720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4"/>
          <p:cNvSpPr/>
          <p:nvPr/>
        </p:nvSpPr>
        <p:spPr>
          <a:xfrm>
            <a:off x="2659112" y="300400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5"/>
          <p:cNvSpPr/>
          <p:nvPr/>
        </p:nvSpPr>
        <p:spPr>
          <a:xfrm>
            <a:off x="2659112" y="289291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6"/>
          <p:cNvSpPr/>
          <p:nvPr/>
        </p:nvSpPr>
        <p:spPr>
          <a:xfrm>
            <a:off x="2659112" y="278181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7"/>
          <p:cNvSpPr/>
          <p:nvPr/>
        </p:nvSpPr>
        <p:spPr>
          <a:xfrm>
            <a:off x="2659112" y="267071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8"/>
          <p:cNvSpPr/>
          <p:nvPr/>
        </p:nvSpPr>
        <p:spPr>
          <a:xfrm>
            <a:off x="2659112" y="255962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9"/>
          <p:cNvSpPr/>
          <p:nvPr/>
        </p:nvSpPr>
        <p:spPr>
          <a:xfrm>
            <a:off x="2659112" y="244852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0"/>
          <p:cNvSpPr/>
          <p:nvPr/>
        </p:nvSpPr>
        <p:spPr>
          <a:xfrm>
            <a:off x="2659112" y="2337429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1"/>
          <p:cNvSpPr/>
          <p:nvPr/>
        </p:nvSpPr>
        <p:spPr>
          <a:xfrm>
            <a:off x="3379558" y="267009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2"/>
          <p:cNvSpPr/>
          <p:nvPr/>
        </p:nvSpPr>
        <p:spPr>
          <a:xfrm>
            <a:off x="2744913" y="285313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3"/>
          <p:cNvSpPr/>
          <p:nvPr/>
        </p:nvSpPr>
        <p:spPr>
          <a:xfrm>
            <a:off x="2744913" y="274205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4"/>
          <p:cNvSpPr/>
          <p:nvPr/>
        </p:nvSpPr>
        <p:spPr>
          <a:xfrm>
            <a:off x="2744913" y="263095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65"/>
          <p:cNvSpPr/>
          <p:nvPr/>
        </p:nvSpPr>
        <p:spPr>
          <a:xfrm>
            <a:off x="2744913" y="251985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6"/>
          <p:cNvSpPr/>
          <p:nvPr/>
        </p:nvSpPr>
        <p:spPr>
          <a:xfrm>
            <a:off x="3557485" y="2032146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7"/>
          <p:cNvSpPr/>
          <p:nvPr/>
        </p:nvSpPr>
        <p:spPr>
          <a:xfrm>
            <a:off x="2744913" y="229766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8"/>
          <p:cNvSpPr/>
          <p:nvPr/>
        </p:nvSpPr>
        <p:spPr>
          <a:xfrm>
            <a:off x="2830702" y="292447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9"/>
          <p:cNvSpPr/>
          <p:nvPr/>
        </p:nvSpPr>
        <p:spPr>
          <a:xfrm>
            <a:off x="2830702" y="281337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0"/>
          <p:cNvSpPr/>
          <p:nvPr/>
        </p:nvSpPr>
        <p:spPr>
          <a:xfrm>
            <a:off x="2830702" y="270228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1"/>
          <p:cNvSpPr/>
          <p:nvPr/>
        </p:nvSpPr>
        <p:spPr>
          <a:xfrm>
            <a:off x="3300856" y="237328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72"/>
          <p:cNvSpPr/>
          <p:nvPr/>
        </p:nvSpPr>
        <p:spPr>
          <a:xfrm>
            <a:off x="2830702" y="248008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3"/>
          <p:cNvSpPr/>
          <p:nvPr/>
        </p:nvSpPr>
        <p:spPr>
          <a:xfrm>
            <a:off x="2830702" y="236900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74"/>
          <p:cNvSpPr/>
          <p:nvPr/>
        </p:nvSpPr>
        <p:spPr>
          <a:xfrm>
            <a:off x="2830702" y="225790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5"/>
          <p:cNvSpPr/>
          <p:nvPr/>
        </p:nvSpPr>
        <p:spPr>
          <a:xfrm>
            <a:off x="3207816" y="2749696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76"/>
          <p:cNvSpPr/>
          <p:nvPr/>
        </p:nvSpPr>
        <p:spPr>
          <a:xfrm>
            <a:off x="2916503" y="277361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77"/>
          <p:cNvSpPr/>
          <p:nvPr/>
        </p:nvSpPr>
        <p:spPr>
          <a:xfrm>
            <a:off x="2916503" y="266251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8"/>
          <p:cNvSpPr/>
          <p:nvPr/>
        </p:nvSpPr>
        <p:spPr>
          <a:xfrm>
            <a:off x="2916503" y="255142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79"/>
          <p:cNvSpPr/>
          <p:nvPr/>
        </p:nvSpPr>
        <p:spPr>
          <a:xfrm>
            <a:off x="3456914" y="218985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80"/>
          <p:cNvSpPr/>
          <p:nvPr/>
        </p:nvSpPr>
        <p:spPr>
          <a:xfrm>
            <a:off x="2916503" y="232922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1"/>
          <p:cNvSpPr/>
          <p:nvPr/>
        </p:nvSpPr>
        <p:spPr>
          <a:xfrm>
            <a:off x="2916503" y="221813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2"/>
          <p:cNvSpPr/>
          <p:nvPr/>
        </p:nvSpPr>
        <p:spPr>
          <a:xfrm>
            <a:off x="3002304" y="2844946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3"/>
          <p:cNvSpPr/>
          <p:nvPr/>
        </p:nvSpPr>
        <p:spPr>
          <a:xfrm>
            <a:off x="3002304" y="273384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84"/>
          <p:cNvSpPr/>
          <p:nvPr/>
        </p:nvSpPr>
        <p:spPr>
          <a:xfrm>
            <a:off x="3186112" y="253755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85"/>
          <p:cNvSpPr/>
          <p:nvPr/>
        </p:nvSpPr>
        <p:spPr>
          <a:xfrm>
            <a:off x="3002304" y="251164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6"/>
          <p:cNvSpPr/>
          <p:nvPr/>
        </p:nvSpPr>
        <p:spPr>
          <a:xfrm>
            <a:off x="3182644" y="2316969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87"/>
          <p:cNvSpPr/>
          <p:nvPr/>
        </p:nvSpPr>
        <p:spPr>
          <a:xfrm>
            <a:off x="3321671" y="214144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88"/>
          <p:cNvSpPr/>
          <p:nvPr/>
        </p:nvSpPr>
        <p:spPr>
          <a:xfrm>
            <a:off x="3248837" y="2064099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89"/>
          <p:cNvSpPr/>
          <p:nvPr/>
        </p:nvSpPr>
        <p:spPr>
          <a:xfrm>
            <a:off x="3088106" y="280517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90"/>
          <p:cNvSpPr/>
          <p:nvPr/>
        </p:nvSpPr>
        <p:spPr>
          <a:xfrm>
            <a:off x="3275380" y="260727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91"/>
          <p:cNvSpPr/>
          <p:nvPr/>
        </p:nvSpPr>
        <p:spPr>
          <a:xfrm>
            <a:off x="3088106" y="258298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92"/>
          <p:cNvSpPr/>
          <p:nvPr/>
        </p:nvSpPr>
        <p:spPr>
          <a:xfrm>
            <a:off x="3088106" y="247188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93"/>
          <p:cNvSpPr/>
          <p:nvPr/>
        </p:nvSpPr>
        <p:spPr>
          <a:xfrm>
            <a:off x="3088106" y="236079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94"/>
          <p:cNvSpPr/>
          <p:nvPr/>
        </p:nvSpPr>
        <p:spPr>
          <a:xfrm>
            <a:off x="3178276" y="220790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5"/>
          <p:cNvSpPr/>
          <p:nvPr/>
        </p:nvSpPr>
        <p:spPr>
          <a:xfrm>
            <a:off x="3088106" y="213859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BE7A2E08-F603-4C0B-A711-2F0371CBC16D}"/>
              </a:ext>
            </a:extLst>
          </p:cNvPr>
          <p:cNvSpPr/>
          <p:nvPr/>
        </p:nvSpPr>
        <p:spPr>
          <a:xfrm>
            <a:off x="4149115" y="1965774"/>
            <a:ext cx="3879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90" dirty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ЭЛЕКТРОННАЯ </a:t>
            </a:r>
            <a:endParaRPr lang="ru-RU" sz="3600" b="1" spc="90" dirty="0">
              <a:solidFill>
                <a:srgbClr val="1A75BD"/>
              </a:solidFill>
              <a:latin typeface="Arial Nova Cond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4149115" y="2512006"/>
            <a:ext cx="3591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50" dirty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ТРУДОВАЯ КНИЖКА</a:t>
            </a:r>
            <a:endParaRPr lang="ru-RU" sz="2800" spc="50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21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179512" y="1988840"/>
            <a:ext cx="4392488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99792" y="476672"/>
            <a:ext cx="3744416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Гражданин,  зарегистрированный </a:t>
            </a:r>
          </a:p>
          <a:p>
            <a:pPr algn="ctr"/>
            <a:r>
              <a:rPr lang="ru-RU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на сайте </a:t>
            </a:r>
            <a:r>
              <a:rPr lang="ru-RU" spc="50" dirty="0" err="1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Госуслуг</a:t>
            </a:r>
            <a:endParaRPr lang="ru-RU" spc="50" dirty="0">
              <a:solidFill>
                <a:srgbClr val="1A75BD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56176" y="3429000"/>
            <a:ext cx="2771800" cy="87716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7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Выписка из лицевого счета</a:t>
            </a:r>
          </a:p>
          <a:p>
            <a:r>
              <a:rPr lang="ru-RU" sz="17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или</a:t>
            </a:r>
          </a:p>
          <a:p>
            <a:r>
              <a:rPr lang="ru-RU" sz="17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Отдельная форма из сайта</a:t>
            </a:r>
            <a:endParaRPr lang="ru-RU" sz="1700" spc="50" dirty="0">
              <a:solidFill>
                <a:srgbClr val="1A75BD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9552" y="4797152"/>
            <a:ext cx="7992888" cy="118494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300" spc="50" dirty="0" smtClean="0">
              <a:solidFill>
                <a:srgbClr val="1A75BD"/>
              </a:solidFill>
              <a:latin typeface="Arial Narrow" panose="020B0606020202030204" pitchFamily="34" charset="0"/>
              <a:cs typeface="Calibri"/>
            </a:endParaRPr>
          </a:p>
          <a:p>
            <a:r>
              <a:rPr lang="ru-RU" sz="17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Воспользоваться  можно  после  завершения  отчетной  кампании за январь 2020 года (после 15.02.2020 года) при условии, что на работника Сведения о трудовой деятельности были сданы  работодателем (если прошли кадровые мероприятия).</a:t>
            </a:r>
          </a:p>
          <a:p>
            <a:r>
              <a:rPr lang="ru-RU" sz="17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Иначе форма выйдет пустая.</a:t>
            </a:r>
            <a:endParaRPr lang="ru-RU" sz="1700" spc="50" dirty="0">
              <a:solidFill>
                <a:srgbClr val="1A75BD"/>
              </a:solidFill>
              <a:latin typeface="Arial Narrow" panose="020B06060202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3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3405</Words>
  <Application>Microsoft Office PowerPoint</Application>
  <PresentationFormat>Экран (4:3)</PresentationFormat>
  <Paragraphs>446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Arial</vt:lpstr>
      <vt:lpstr>Arial Nova Cond</vt:lpstr>
      <vt:lpstr>Calibri</vt:lpstr>
      <vt:lpstr>Arial Narrow</vt:lpstr>
      <vt:lpstr>Franklin Gothic Medium</vt:lpstr>
      <vt:lpstr>Times New Roman</vt:lpstr>
      <vt:lpstr>Franklin Gothic Book</vt:lpstr>
      <vt:lpstr>Wingdings</vt:lpstr>
      <vt:lpstr>Tahoma</vt:lpstr>
      <vt:lpstr>Courier New</vt:lpstr>
      <vt:lpstr>Palatino Linotype</vt:lpstr>
      <vt:lpstr>Century Gothic</vt:lpstr>
      <vt:lpstr>Тема Office</vt:lpstr>
      <vt:lpstr>Тема1</vt:lpstr>
      <vt:lpstr>Исполнительная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ТЕХНОЛОГИЯ ОБМЕНА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Правила проверки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Журкова Юлия Сергеевна2</dc:creator>
  <cp:lastModifiedBy>USERPFR</cp:lastModifiedBy>
  <cp:revision>449</cp:revision>
  <cp:lastPrinted>2019-11-19T14:34:49Z</cp:lastPrinted>
  <dcterms:created xsi:type="dcterms:W3CDTF">2019-06-10T07:14:06Z</dcterms:created>
  <dcterms:modified xsi:type="dcterms:W3CDTF">2020-01-16T08:45:15Z</dcterms:modified>
</cp:coreProperties>
</file>