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21" r:id="rId3"/>
    <p:sldId id="351" r:id="rId4"/>
    <p:sldId id="354" r:id="rId5"/>
    <p:sldId id="370" r:id="rId6"/>
    <p:sldId id="363" r:id="rId7"/>
    <p:sldId id="365" r:id="rId8"/>
    <p:sldId id="349" r:id="rId9"/>
    <p:sldId id="381" r:id="rId10"/>
    <p:sldId id="384" r:id="rId11"/>
    <p:sldId id="383" r:id="rId12"/>
    <p:sldId id="382" r:id="rId13"/>
    <p:sldId id="385" r:id="rId14"/>
    <p:sldId id="364" r:id="rId15"/>
    <p:sldId id="366" r:id="rId16"/>
    <p:sldId id="367" r:id="rId17"/>
    <p:sldId id="386" r:id="rId18"/>
    <p:sldId id="368" r:id="rId19"/>
    <p:sldId id="373" r:id="rId20"/>
    <p:sldId id="387" r:id="rId21"/>
    <p:sldId id="378" r:id="rId22"/>
    <p:sldId id="374" r:id="rId23"/>
    <p:sldId id="379" r:id="rId24"/>
    <p:sldId id="375" r:id="rId25"/>
    <p:sldId id="376" r:id="rId26"/>
    <p:sldId id="380" r:id="rId27"/>
    <p:sldId id="377" r:id="rId28"/>
  </p:sldIdLst>
  <p:sldSz cx="9144000" cy="6858000" type="screen4x3"/>
  <p:notesSz cx="6669088" cy="9926638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Narrow" pitchFamily="34" charset="0"/>
      <p:regular r:id="rId34"/>
      <p:bold r:id="rId35"/>
      <p:italic r:id="rId36"/>
      <p:boldItalic r:id="rId37"/>
    </p:embeddedFont>
    <p:embeddedFont>
      <p:font typeface="Franklin Gothic Medium" pitchFamily="34" charset="0"/>
      <p:regular r:id="rId38"/>
      <p:italic r:id="rId39"/>
    </p:embeddedFont>
    <p:embeddedFont>
      <p:font typeface="Arial Unicode MS" pitchFamily="34" charset="-128"/>
      <p:regular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6CC9BCA-3976-40DD-A016-02789B103CF7}">
          <p14:sldIdLst>
            <p14:sldId id="321"/>
            <p14:sldId id="351"/>
            <p14:sldId id="354"/>
            <p14:sldId id="370"/>
            <p14:sldId id="363"/>
            <p14:sldId id="365"/>
            <p14:sldId id="349"/>
            <p14:sldId id="364"/>
            <p14:sldId id="366"/>
            <p14:sldId id="368"/>
            <p14:sldId id="367"/>
            <p14:sldId id="372"/>
            <p14:sldId id="373"/>
            <p14:sldId id="378"/>
            <p14:sldId id="374"/>
            <p14:sldId id="379"/>
            <p14:sldId id="375"/>
            <p14:sldId id="376"/>
            <p14:sldId id="380"/>
            <p14:sldId id="377"/>
          </p14:sldIdLst>
        </p14:section>
        <p14:section name="Раздел без заголовка" id="{9E076AFB-4027-4682-858E-BCBDABFCB05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CC"/>
    <a:srgbClr val="FF3399"/>
    <a:srgbClr val="FFCCFF"/>
    <a:srgbClr val="B9DCFF"/>
    <a:srgbClr val="008080"/>
    <a:srgbClr val="CC99FF"/>
    <a:srgbClr val="FFFF99"/>
    <a:srgbClr val="3399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444" autoAdjust="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6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D450D-F53E-455A-BD1B-03021BECFB2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1363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5716"/>
            <a:ext cx="5335588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7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247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647A-5958-4364-B8A5-A22A9177C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08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5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42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54687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29735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71000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60362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11751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04042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856057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56521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966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57787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84155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10836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3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12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2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8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17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0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3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7A95-7F46-49DF-9D98-1208D6505E9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1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fld id="{0A61A023-6BC5-4E23-A957-1BCE812107F8}" type="datetimeFigureOut">
              <a:rPr lang="ru-RU" smtClean="0">
                <a:solidFill>
                  <a:srgbClr val="000000"/>
                </a:solidFill>
              </a:rPr>
              <a:pPr/>
              <a:t>16.01.2020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C9DAFB-2258-4D18-87A7-3C06AE1486E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8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yptopro.ru/products/csp" TargetMode="External"/><Relationship Id="rId2" Type="http://schemas.openxmlformats.org/officeDocument/2006/relationships/hyperlink" Target="http://www.infotecs.ru/products/catalog.php?ELEMENT_ID=2096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file:///\\s10\ovszl\_&#1054;&#1054;&#1042;&#1057;\2020\&#1069;&#1083;&#1077;&#1082;&#1090;&#1088;&#1086;&#1085;&#1085;&#1072;&#1103;%20&#1058;&#1088;&#1091;&#1076;&#1086;&#1074;&#1072;&#1103;%20&#1082;&#1085;&#1080;&#1078;&#1082;&#1072;\&#1050;&#1072;&#1073;&#1080;&#1085;&#1077;&#1090;%20&#1089;&#1090;&#1088;&#1072;&#1093;&#1086;&#1074;&#1072;&#1090;&#1077;&#1083;&#1103;\&#1084;&#1091;&#1088;&#1082;\&#1048;&#1085;&#1089;&#1090;&#1088;&#1091;&#1082;&#1094;&#1080;&#1103;%20&#1076;&#1083;&#1103;%20&#1087;&#1086;&#1076;&#1072;&#1095;&#1080;%20&#1079;&#1072;&#1103;&#1074;&#1083;&#1077;&#1085;&#1080;&#1081;%20c%20&#1080;&#1089;&#1087;&#1086;&#1083;&#1100;&#1079;&#1086;&#1074;&#1072;&#1085;&#1080;&#1077;&#1084;%20&#1101;&#1083;&#1077;&#1082;&#1090;&#1088;&#1086;&#1085;&#1085;&#1086;&#1081;%20&#1087;&#1086;&#1076;&#1087;&#1080;&#1089;&#1080;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02" b="99528" l="1790" r="99523">
                        <a14:foregroundMark x1="26372" y1="49291" x2="26372" y2="49291"/>
                        <a14:foregroundMark x1="23866" y1="41102" x2="23866" y2="41102"/>
                        <a14:foregroundMark x1="22912" y1="55433" x2="22912" y2="55433"/>
                        <a14:foregroundMark x1="20764" y1="69449" x2="20764" y2="69449"/>
                        <a14:foregroundMark x1="55370" y1="84094" x2="55370" y2="84094"/>
                        <a14:foregroundMark x1="64439" y1="26142" x2="64439" y2="26142"/>
                        <a14:foregroundMark x1="62291" y1="21260" x2="62291" y2="21260"/>
                        <a14:foregroundMark x1="56086" y1="20787" x2="56086" y2="20787"/>
                        <a14:foregroundMark x1="51074" y1="19685" x2="51074" y2="19685"/>
                        <a14:foregroundMark x1="50358" y1="16063" x2="50358" y2="16063"/>
                        <a14:foregroundMark x1="73986" y1="26614" x2="73986" y2="26614"/>
                        <a14:foregroundMark x1="71838" y1="31024" x2="71838" y2="31024"/>
                        <a14:foregroundMark x1="63962" y1="31969" x2="63962" y2="31969"/>
                        <a14:foregroundMark x1="52506" y1="30551" x2="79833" y2="39370"/>
                        <a14:foregroundMark x1="88425" y1="45512" x2="88663" y2="15433"/>
                        <a14:foregroundMark x1="28282" y1="70236" x2="28282" y2="70236"/>
                        <a14:foregroundMark x1="30668" y1="63780" x2="15513" y2="47244"/>
                        <a14:foregroundMark x1="29356" y1="46614" x2="35322" y2="70236"/>
                        <a14:foregroundMark x1="80430" y1="15906" x2="57637" y2="12126"/>
                        <a14:foregroundMark x1="6683" y1="73543" x2="39260" y2="86142"/>
                        <a14:foregroundMark x1="45227" y1="87087" x2="45943" y2="88504"/>
                        <a14:foregroundMark x1="27924" y1="89921" x2="39618" y2="90551"/>
                        <a14:foregroundMark x1="42005" y1="92126" x2="48091" y2="95748"/>
                        <a14:foregroundMark x1="54177" y1="92283" x2="52864" y2="78268"/>
                        <a14:foregroundMark x1="16348" y1="73386" x2="9189" y2="50079"/>
                        <a14:foregroundMark x1="23031" y1="55433" x2="29594" y2="4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05774"/>
            <a:ext cx="4104456" cy="311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5"/>
          <p:cNvSpPr/>
          <p:nvPr/>
        </p:nvSpPr>
        <p:spPr>
          <a:xfrm>
            <a:off x="1106453" y="745594"/>
            <a:ext cx="1122680" cy="1010285"/>
          </a:xfrm>
          <a:custGeom>
            <a:avLst/>
            <a:gdLst/>
            <a:ahLst/>
            <a:cxnLst/>
            <a:rect l="l" t="t" r="r" b="b"/>
            <a:pathLst>
              <a:path w="1122679" h="1010285">
                <a:moveTo>
                  <a:pt x="445477" y="187439"/>
                </a:moveTo>
                <a:lnTo>
                  <a:pt x="0" y="0"/>
                </a:lnTo>
                <a:lnTo>
                  <a:pt x="0" y="757072"/>
                </a:lnTo>
                <a:lnTo>
                  <a:pt x="564756" y="1010234"/>
                </a:lnTo>
                <a:lnTo>
                  <a:pt x="564756" y="240995"/>
                </a:lnTo>
                <a:lnTo>
                  <a:pt x="1122222" y="0"/>
                </a:lnTo>
                <a:lnTo>
                  <a:pt x="1122222" y="108775"/>
                </a:lnTo>
              </a:path>
            </a:pathLst>
          </a:custGeom>
          <a:ln w="58102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6"/>
          <p:cNvSpPr/>
          <p:nvPr/>
        </p:nvSpPr>
        <p:spPr>
          <a:xfrm>
            <a:off x="1208688" y="662828"/>
            <a:ext cx="937260" cy="200025"/>
          </a:xfrm>
          <a:custGeom>
            <a:avLst/>
            <a:gdLst/>
            <a:ahLst/>
            <a:cxnLst/>
            <a:rect l="l" t="t" r="r" b="b"/>
            <a:pathLst>
              <a:path w="937260" h="200025">
                <a:moveTo>
                  <a:pt x="0" y="4864"/>
                </a:moveTo>
                <a:lnTo>
                  <a:pt x="457657" y="199605"/>
                </a:lnTo>
                <a:lnTo>
                  <a:pt x="937209" y="0"/>
                </a:lnTo>
              </a:path>
            </a:pathLst>
          </a:custGeom>
          <a:ln w="58102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8"/>
          <p:cNvSpPr/>
          <p:nvPr/>
        </p:nvSpPr>
        <p:spPr>
          <a:xfrm>
            <a:off x="1772060" y="161742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9"/>
          <p:cNvSpPr/>
          <p:nvPr/>
        </p:nvSpPr>
        <p:spPr>
          <a:xfrm>
            <a:off x="1772060" y="150632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0"/>
          <p:cNvSpPr/>
          <p:nvPr/>
        </p:nvSpPr>
        <p:spPr>
          <a:xfrm>
            <a:off x="1772060" y="139523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1"/>
          <p:cNvSpPr/>
          <p:nvPr/>
        </p:nvSpPr>
        <p:spPr>
          <a:xfrm>
            <a:off x="1772060" y="128413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2"/>
          <p:cNvSpPr/>
          <p:nvPr/>
        </p:nvSpPr>
        <p:spPr>
          <a:xfrm>
            <a:off x="1772060" y="117303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3"/>
          <p:cNvSpPr/>
          <p:nvPr/>
        </p:nvSpPr>
        <p:spPr>
          <a:xfrm>
            <a:off x="1772060" y="106195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4"/>
          <p:cNvSpPr/>
          <p:nvPr/>
        </p:nvSpPr>
        <p:spPr>
          <a:xfrm>
            <a:off x="1857861" y="168874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5"/>
          <p:cNvSpPr/>
          <p:nvPr/>
        </p:nvSpPr>
        <p:spPr>
          <a:xfrm>
            <a:off x="1857861" y="157766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6"/>
          <p:cNvSpPr/>
          <p:nvPr/>
        </p:nvSpPr>
        <p:spPr>
          <a:xfrm>
            <a:off x="1857861" y="146656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7"/>
          <p:cNvSpPr/>
          <p:nvPr/>
        </p:nvSpPr>
        <p:spPr>
          <a:xfrm>
            <a:off x="1857861" y="135546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8"/>
          <p:cNvSpPr/>
          <p:nvPr/>
        </p:nvSpPr>
        <p:spPr>
          <a:xfrm>
            <a:off x="1857861" y="124437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9"/>
          <p:cNvSpPr/>
          <p:nvPr/>
        </p:nvSpPr>
        <p:spPr>
          <a:xfrm>
            <a:off x="1857861" y="113327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0"/>
          <p:cNvSpPr/>
          <p:nvPr/>
        </p:nvSpPr>
        <p:spPr>
          <a:xfrm>
            <a:off x="1857861" y="102217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1"/>
          <p:cNvSpPr/>
          <p:nvPr/>
        </p:nvSpPr>
        <p:spPr>
          <a:xfrm>
            <a:off x="2578307" y="1354839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2"/>
          <p:cNvSpPr/>
          <p:nvPr/>
        </p:nvSpPr>
        <p:spPr>
          <a:xfrm>
            <a:off x="1943662" y="153788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3"/>
          <p:cNvSpPr/>
          <p:nvPr/>
        </p:nvSpPr>
        <p:spPr>
          <a:xfrm>
            <a:off x="1943662" y="142679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4"/>
          <p:cNvSpPr/>
          <p:nvPr/>
        </p:nvSpPr>
        <p:spPr>
          <a:xfrm>
            <a:off x="1943662" y="131569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5"/>
          <p:cNvSpPr/>
          <p:nvPr/>
        </p:nvSpPr>
        <p:spPr>
          <a:xfrm>
            <a:off x="1943662" y="120459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6"/>
          <p:cNvSpPr/>
          <p:nvPr/>
        </p:nvSpPr>
        <p:spPr>
          <a:xfrm>
            <a:off x="2756234" y="71689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7"/>
          <p:cNvSpPr/>
          <p:nvPr/>
        </p:nvSpPr>
        <p:spPr>
          <a:xfrm>
            <a:off x="1943662" y="98241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8"/>
          <p:cNvSpPr/>
          <p:nvPr/>
        </p:nvSpPr>
        <p:spPr>
          <a:xfrm>
            <a:off x="2029451" y="160922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9"/>
          <p:cNvSpPr/>
          <p:nvPr/>
        </p:nvSpPr>
        <p:spPr>
          <a:xfrm>
            <a:off x="2029451" y="149812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0"/>
          <p:cNvSpPr/>
          <p:nvPr/>
        </p:nvSpPr>
        <p:spPr>
          <a:xfrm>
            <a:off x="2029451" y="138703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1"/>
          <p:cNvSpPr/>
          <p:nvPr/>
        </p:nvSpPr>
        <p:spPr>
          <a:xfrm>
            <a:off x="2499605" y="105802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2"/>
          <p:cNvSpPr/>
          <p:nvPr/>
        </p:nvSpPr>
        <p:spPr>
          <a:xfrm>
            <a:off x="2029451" y="116483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3"/>
          <p:cNvSpPr/>
          <p:nvPr/>
        </p:nvSpPr>
        <p:spPr>
          <a:xfrm>
            <a:off x="2029451" y="105374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74"/>
          <p:cNvSpPr/>
          <p:nvPr/>
        </p:nvSpPr>
        <p:spPr>
          <a:xfrm>
            <a:off x="2029451" y="94264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5"/>
          <p:cNvSpPr/>
          <p:nvPr/>
        </p:nvSpPr>
        <p:spPr>
          <a:xfrm>
            <a:off x="2406565" y="143444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6"/>
          <p:cNvSpPr/>
          <p:nvPr/>
        </p:nvSpPr>
        <p:spPr>
          <a:xfrm>
            <a:off x="2115252" y="1458356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7"/>
          <p:cNvSpPr/>
          <p:nvPr/>
        </p:nvSpPr>
        <p:spPr>
          <a:xfrm>
            <a:off x="2115252" y="1347257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8"/>
          <p:cNvSpPr/>
          <p:nvPr/>
        </p:nvSpPr>
        <p:spPr>
          <a:xfrm>
            <a:off x="2115252" y="123617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79"/>
          <p:cNvSpPr/>
          <p:nvPr/>
        </p:nvSpPr>
        <p:spPr>
          <a:xfrm>
            <a:off x="2655663" y="87460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80"/>
          <p:cNvSpPr/>
          <p:nvPr/>
        </p:nvSpPr>
        <p:spPr>
          <a:xfrm>
            <a:off x="2115252" y="101397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1"/>
          <p:cNvSpPr/>
          <p:nvPr/>
        </p:nvSpPr>
        <p:spPr>
          <a:xfrm>
            <a:off x="2115252" y="90288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2"/>
          <p:cNvSpPr/>
          <p:nvPr/>
        </p:nvSpPr>
        <p:spPr>
          <a:xfrm>
            <a:off x="2201053" y="1529692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83"/>
          <p:cNvSpPr/>
          <p:nvPr/>
        </p:nvSpPr>
        <p:spPr>
          <a:xfrm>
            <a:off x="2201053" y="141859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84"/>
          <p:cNvSpPr/>
          <p:nvPr/>
        </p:nvSpPr>
        <p:spPr>
          <a:xfrm>
            <a:off x="2384861" y="1222301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85"/>
          <p:cNvSpPr/>
          <p:nvPr/>
        </p:nvSpPr>
        <p:spPr>
          <a:xfrm>
            <a:off x="2201053" y="119639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6"/>
          <p:cNvSpPr/>
          <p:nvPr/>
        </p:nvSpPr>
        <p:spPr>
          <a:xfrm>
            <a:off x="2381393" y="100171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7"/>
          <p:cNvSpPr/>
          <p:nvPr/>
        </p:nvSpPr>
        <p:spPr>
          <a:xfrm>
            <a:off x="2520420" y="82618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8"/>
          <p:cNvSpPr/>
          <p:nvPr/>
        </p:nvSpPr>
        <p:spPr>
          <a:xfrm>
            <a:off x="2447586" y="748845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89"/>
          <p:cNvSpPr/>
          <p:nvPr/>
        </p:nvSpPr>
        <p:spPr>
          <a:xfrm>
            <a:off x="2286855" y="1489916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90"/>
          <p:cNvSpPr/>
          <p:nvPr/>
        </p:nvSpPr>
        <p:spPr>
          <a:xfrm>
            <a:off x="2474129" y="129202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1"/>
          <p:cNvSpPr/>
          <p:nvPr/>
        </p:nvSpPr>
        <p:spPr>
          <a:xfrm>
            <a:off x="2286855" y="1267729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92"/>
          <p:cNvSpPr/>
          <p:nvPr/>
        </p:nvSpPr>
        <p:spPr>
          <a:xfrm>
            <a:off x="2286855" y="1156630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93"/>
          <p:cNvSpPr/>
          <p:nvPr/>
        </p:nvSpPr>
        <p:spPr>
          <a:xfrm>
            <a:off x="2286855" y="1045543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94"/>
          <p:cNvSpPr/>
          <p:nvPr/>
        </p:nvSpPr>
        <p:spPr>
          <a:xfrm>
            <a:off x="2377025" y="892648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95"/>
          <p:cNvSpPr/>
          <p:nvPr/>
        </p:nvSpPr>
        <p:spPr>
          <a:xfrm>
            <a:off x="2286855" y="823344"/>
            <a:ext cx="81915" cy="141605"/>
          </a:xfrm>
          <a:custGeom>
            <a:avLst/>
            <a:gdLst/>
            <a:ahLst/>
            <a:cxnLst/>
            <a:rect l="l" t="t" r="r" b="b"/>
            <a:pathLst>
              <a:path w="81914" h="141605">
                <a:moveTo>
                  <a:pt x="81457" y="0"/>
                </a:moveTo>
                <a:lnTo>
                  <a:pt x="0" y="37757"/>
                </a:lnTo>
                <a:lnTo>
                  <a:pt x="0" y="141363"/>
                </a:lnTo>
                <a:lnTo>
                  <a:pt x="81457" y="103606"/>
                </a:lnTo>
                <a:lnTo>
                  <a:pt x="81457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BE7A2E08-F603-4C0B-A711-2F0371CBC16D}"/>
              </a:ext>
            </a:extLst>
          </p:cNvPr>
          <p:cNvSpPr/>
          <p:nvPr/>
        </p:nvSpPr>
        <p:spPr>
          <a:xfrm>
            <a:off x="3347864" y="26064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90" dirty="0" smtClean="0">
                <a:solidFill>
                  <a:srgbClr val="1A75BD"/>
                </a:solidFill>
                <a:latin typeface="Arial Nova Cond" panose="020B0604020202020204" pitchFamily="34" charset="0"/>
                <a:cs typeface="Calibri"/>
              </a:rPr>
              <a:t>ЭЛЕКТРОННЫЙ ДОКУМЕНТООБОРОТ </a:t>
            </a:r>
            <a:endParaRPr lang="ru-RU" sz="3600" b="1" spc="90" dirty="0">
              <a:solidFill>
                <a:srgbClr val="1A75BD"/>
              </a:solidFill>
              <a:latin typeface="Arial Nova Cond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3347864" y="1484784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при представлении сведений о трудовой деятельности</a:t>
            </a:r>
            <a:endParaRPr lang="ru-RU" sz="2800" spc="50" dirty="0">
              <a:solidFill>
                <a:srgbClr val="1A75BD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47864" y="623731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smtClean="0">
                <a:solidFill>
                  <a:srgbClr val="1A75BD"/>
                </a:solidFill>
                <a:latin typeface="Arial Narrow" panose="020B0606020202030204" pitchFamily="34" charset="0"/>
                <a:cs typeface="Calibri"/>
              </a:rPr>
              <a:t>Омск   16.01.2020 г.</a:t>
            </a:r>
            <a:endParaRPr lang="ru-RU" sz="2400" spc="50" dirty="0">
              <a:solidFill>
                <a:srgbClr val="1A75BD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3608" y="57332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90" dirty="0" smtClean="0">
                <a:solidFill>
                  <a:srgbClr val="FF3399"/>
                </a:solidFill>
                <a:latin typeface="Arial Nova Cond" panose="020B0604020202020204" pitchFamily="34" charset="0"/>
                <a:cs typeface="Calibri"/>
              </a:rPr>
              <a:t>ГУ - Отделение ПФР по Омской области</a:t>
            </a:r>
            <a:endParaRPr lang="ru-RU" sz="2400" b="1" spc="90" dirty="0">
              <a:solidFill>
                <a:srgbClr val="FF3399"/>
              </a:solidFill>
              <a:latin typeface="Arial Nova Cond" panose="020B0604020202020204" pitchFamily="34" charset="0"/>
              <a:cs typeface="Calibri"/>
            </a:endParaRPr>
          </a:p>
        </p:txBody>
      </p:sp>
      <p:sp>
        <p:nvSpPr>
          <p:cNvPr id="58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7049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1.01.2020\509\1\Сним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460" y="1192336"/>
            <a:ext cx="6447079" cy="4473328"/>
          </a:xfrm>
          <a:prstGeom prst="rect">
            <a:avLst/>
          </a:prstGeom>
          <a:noFill/>
        </p:spPr>
      </p:pic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1.01.2020\509\1\Снимок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345808" cy="4771740"/>
          </a:xfrm>
          <a:prstGeom prst="rect">
            <a:avLst/>
          </a:prstGeom>
          <a:noFill/>
        </p:spPr>
      </p:pic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1.01.2020\509\1\Сним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26" y="620688"/>
            <a:ext cx="8412820" cy="5184576"/>
          </a:xfrm>
          <a:prstGeom prst="rect">
            <a:avLst/>
          </a:prstGeom>
          <a:noFill/>
        </p:spPr>
      </p:pic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1.01.2020\509\1\Сним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2888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1916832"/>
            <a:ext cx="1800200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13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6263680" y="1340768"/>
            <a:ext cx="2880320" cy="1224136"/>
          </a:xfrm>
          <a:prstGeom prst="borderCallout1">
            <a:avLst>
              <a:gd name="adj1" fmla="val 29012"/>
              <a:gd name="adj2" fmla="val 1342"/>
              <a:gd name="adj3" fmla="val 59683"/>
              <a:gd name="adj4" fmla="val -35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Означает заключение электронного Условия использования Кабинета страхователя для электронного документооборота с ПФР</a:t>
            </a:r>
            <a:endParaRPr lang="ru-RU" sz="1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1.01.2020\509\1\Сним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1" cy="7072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4288" y="6353944"/>
            <a:ext cx="1800200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085184"/>
            <a:ext cx="6840760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395536" y="4797152"/>
            <a:ext cx="654174" cy="43204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395536" y="5661248"/>
            <a:ext cx="648072" cy="43204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7956376" y="5805264"/>
            <a:ext cx="582166" cy="43204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9902~1.WS0\AppData\Local\Temp\notesFFF692\~6673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464771" cy="3312664"/>
          </a:xfrm>
          <a:prstGeom prst="rect">
            <a:avLst/>
          </a:prstGeom>
          <a:noFill/>
        </p:spPr>
      </p:pic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1043608" y="548680"/>
            <a:ext cx="7128792" cy="43204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  Установка МУРК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971600" y="4725144"/>
            <a:ext cx="7128792" cy="936104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  Подписание электронного Соглашения с электронной   подписью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15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1.01.2020\509\1\Снимок9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48464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836712"/>
            <a:ext cx="2267744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799288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FF3399"/>
                </a:solidFill>
              </a:rPr>
              <a:t>Для подписания заявления электронной подписью </a:t>
            </a:r>
            <a:r>
              <a:rPr lang="ru-RU" sz="1600" dirty="0" smtClean="0"/>
              <a:t>(далее – ЭП) </a:t>
            </a:r>
          </a:p>
          <a:p>
            <a:pPr marL="342900" indent="-342900"/>
            <a:r>
              <a:rPr lang="ru-RU" sz="1600" dirty="0" smtClean="0"/>
              <a:t>потребуются:</a:t>
            </a:r>
          </a:p>
          <a:p>
            <a:r>
              <a:rPr lang="ru-RU" sz="1600" dirty="0" smtClean="0"/>
              <a:t>ключи ЭП и квалифицированный сертификат ключа проверки ЭП;</a:t>
            </a:r>
          </a:p>
          <a:p>
            <a:r>
              <a:rPr lang="ru-RU" sz="1600" dirty="0" smtClean="0"/>
              <a:t>сертифицированное ФСБ России </a:t>
            </a:r>
            <a:r>
              <a:rPr lang="ru-RU" sz="1600" b="1" dirty="0" smtClean="0"/>
              <a:t>шифровальное (криптографические) средство </a:t>
            </a:r>
            <a:r>
              <a:rPr lang="ru-RU" sz="1600" dirty="0" err="1" smtClean="0">
                <a:hlinkClick r:id="rId2"/>
              </a:rPr>
              <a:t>ViPNet</a:t>
            </a:r>
            <a:r>
              <a:rPr lang="ru-RU" sz="1600" dirty="0" smtClean="0">
                <a:hlinkClick r:id="rId2"/>
              </a:rPr>
              <a:t> CSP</a:t>
            </a:r>
            <a:r>
              <a:rPr lang="ru-RU" sz="1600" dirty="0" smtClean="0"/>
              <a:t> или </a:t>
            </a:r>
            <a:r>
              <a:rPr lang="ru-RU" sz="1600" dirty="0" err="1" smtClean="0">
                <a:hlinkClick r:id="rId3"/>
              </a:rPr>
              <a:t>КриптоПро</a:t>
            </a:r>
            <a:r>
              <a:rPr lang="ru-RU" sz="1600" dirty="0" smtClean="0">
                <a:hlinkClick r:id="rId3"/>
              </a:rPr>
              <a:t> CSP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программное обеспечение </a:t>
            </a:r>
            <a:r>
              <a:rPr lang="ru-RU" sz="1600" dirty="0" err="1" smtClean="0"/>
              <a:t>ViPNet</a:t>
            </a:r>
            <a:r>
              <a:rPr lang="ru-RU" sz="1600" dirty="0" smtClean="0"/>
              <a:t> </a:t>
            </a:r>
            <a:r>
              <a:rPr lang="ru-RU" sz="1600" dirty="0" err="1" smtClean="0"/>
              <a:t>Local</a:t>
            </a:r>
            <a:r>
              <a:rPr lang="ru-RU" sz="1600" dirty="0" smtClean="0"/>
              <a:t> </a:t>
            </a:r>
            <a:r>
              <a:rPr lang="ru-RU" sz="1600" dirty="0" err="1" smtClean="0"/>
              <a:t>Signature</a:t>
            </a:r>
            <a:r>
              <a:rPr lang="ru-RU" sz="1600" dirty="0" smtClean="0"/>
              <a:t> </a:t>
            </a:r>
            <a:r>
              <a:rPr lang="ru-RU" sz="1600" dirty="0" err="1" smtClean="0"/>
              <a:t>Service</a:t>
            </a:r>
            <a:r>
              <a:rPr lang="ru-RU" sz="1600" dirty="0" smtClean="0"/>
              <a:t> (далее – </a:t>
            </a:r>
            <a:r>
              <a:rPr lang="ru-RU" sz="1600" dirty="0" err="1" smtClean="0"/>
              <a:t>ViPNet</a:t>
            </a:r>
            <a:r>
              <a:rPr lang="ru-RU" sz="1600" dirty="0" smtClean="0"/>
              <a:t> LSS), предназначенное для создания и проверки электронной подписи (ЭП),</a:t>
            </a:r>
          </a:p>
          <a:p>
            <a:r>
              <a:rPr lang="ru-RU" sz="1600" dirty="0" smtClean="0"/>
              <a:t> а также для шифрования на </a:t>
            </a:r>
            <a:r>
              <a:rPr lang="ru-RU" sz="1600" dirty="0" err="1" smtClean="0"/>
              <a:t>веб-страницах</a:t>
            </a:r>
            <a:r>
              <a:rPr lang="ru-RU" sz="1600" dirty="0" smtClean="0"/>
              <a:t>; </a:t>
            </a:r>
          </a:p>
          <a:p>
            <a:r>
              <a:rPr lang="ru-RU" sz="1600" dirty="0" err="1" smtClean="0"/>
              <a:t>Microsoft</a:t>
            </a:r>
            <a:r>
              <a:rPr lang="ru-RU" sz="1600" dirty="0" smtClean="0"/>
              <a:t> .NET </a:t>
            </a:r>
            <a:r>
              <a:rPr lang="ru-RU" sz="1600" dirty="0" err="1" smtClean="0"/>
              <a:t>Framework</a:t>
            </a:r>
            <a:r>
              <a:rPr lang="ru-RU" sz="1600" dirty="0" smtClean="0"/>
              <a:t> </a:t>
            </a:r>
            <a:r>
              <a:rPr lang="ru-RU" sz="1600" b="1" dirty="0" smtClean="0"/>
              <a:t>версии 3.5.</a:t>
            </a:r>
          </a:p>
          <a:p>
            <a:endParaRPr lang="ru-RU" sz="500" dirty="0" smtClean="0"/>
          </a:p>
          <a:p>
            <a:r>
              <a:rPr lang="ru-RU" sz="1600" dirty="0" smtClean="0">
                <a:solidFill>
                  <a:srgbClr val="FF3399"/>
                </a:solidFill>
              </a:rPr>
              <a:t>2. Общие требования к компьютеру:</a:t>
            </a:r>
          </a:p>
          <a:p>
            <a:r>
              <a:rPr lang="ru-RU" sz="1600" dirty="0" smtClean="0"/>
              <a:t>Операционная система –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 </a:t>
            </a:r>
            <a:r>
              <a:rPr lang="ru-RU" sz="1600" dirty="0" err="1" smtClean="0"/>
              <a:t>Server</a:t>
            </a:r>
            <a:r>
              <a:rPr lang="ru-RU" sz="1600" dirty="0" smtClean="0"/>
              <a:t> 2003 (32-разрядная), </a:t>
            </a:r>
          </a:p>
          <a:p>
            <a:r>
              <a:rPr lang="ru-RU" sz="1600" dirty="0" err="1" smtClean="0"/>
              <a:t>Windows</a:t>
            </a:r>
            <a:r>
              <a:rPr lang="ru-RU" sz="1600" dirty="0" smtClean="0"/>
              <a:t> 7 (32/64-разрядная),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 8 (32/64-разрядная),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 10 (32/64-разрядная);</a:t>
            </a:r>
          </a:p>
          <a:p>
            <a:r>
              <a:rPr lang="ru-RU" sz="1600" dirty="0" err="1" smtClean="0"/>
              <a:t>Веб-браузер</a:t>
            </a:r>
            <a:r>
              <a:rPr lang="ru-RU" sz="1600" dirty="0" smtClean="0"/>
              <a:t> – </a:t>
            </a:r>
            <a:r>
              <a:rPr lang="ru-RU" sz="1600" dirty="0" err="1" smtClean="0"/>
              <a:t>Internet</a:t>
            </a:r>
            <a:r>
              <a:rPr lang="ru-RU" sz="1600" dirty="0" smtClean="0"/>
              <a:t> </a:t>
            </a:r>
            <a:r>
              <a:rPr lang="ru-RU" sz="1600" dirty="0" err="1" smtClean="0"/>
              <a:t>Explorer</a:t>
            </a:r>
            <a:r>
              <a:rPr lang="ru-RU" sz="1600" dirty="0" smtClean="0"/>
              <a:t> 10 или более поздней версии, </a:t>
            </a:r>
            <a:r>
              <a:rPr lang="ru-RU" sz="1600" dirty="0" err="1" smtClean="0"/>
              <a:t>Google</a:t>
            </a:r>
            <a:r>
              <a:rPr lang="ru-RU" sz="1600" dirty="0" smtClean="0"/>
              <a:t> </a:t>
            </a:r>
            <a:r>
              <a:rPr lang="ru-RU" sz="1600" dirty="0" err="1" smtClean="0"/>
              <a:t>Chrome</a:t>
            </a:r>
            <a:r>
              <a:rPr lang="ru-RU" sz="1600" dirty="0" smtClean="0"/>
              <a:t>, </a:t>
            </a:r>
            <a:r>
              <a:rPr lang="ru-RU" sz="1600" dirty="0" err="1" smtClean="0"/>
              <a:t>Opera</a:t>
            </a:r>
            <a:r>
              <a:rPr lang="ru-RU" sz="1600" dirty="0" smtClean="0"/>
              <a:t>, </a:t>
            </a:r>
            <a:r>
              <a:rPr lang="ru-RU" sz="1600" dirty="0" err="1" smtClean="0"/>
              <a:t>Edge</a:t>
            </a:r>
            <a:r>
              <a:rPr lang="ru-RU" sz="1600" dirty="0" smtClean="0"/>
              <a:t>, </a:t>
            </a:r>
            <a:r>
              <a:rPr lang="ru-RU" sz="1600" dirty="0" err="1" smtClean="0"/>
              <a:t>Яндекс.Браузер</a:t>
            </a:r>
            <a:r>
              <a:rPr lang="ru-RU" sz="1600" dirty="0" smtClean="0"/>
              <a:t>, Спутник, </a:t>
            </a:r>
            <a:r>
              <a:rPr lang="ru-RU" sz="1600" dirty="0" err="1" smtClean="0"/>
              <a:t>Mozilla</a:t>
            </a:r>
            <a:r>
              <a:rPr lang="ru-RU" sz="1600" dirty="0" smtClean="0"/>
              <a:t> </a:t>
            </a:r>
            <a:r>
              <a:rPr lang="ru-RU" sz="1600" dirty="0" err="1" smtClean="0"/>
              <a:t>Firefox</a:t>
            </a:r>
            <a:r>
              <a:rPr lang="ru-RU" sz="1600" dirty="0" smtClean="0"/>
              <a:t> версии 52.5.0 (при использовании </a:t>
            </a:r>
            <a:r>
              <a:rPr lang="ru-RU" sz="1600" dirty="0" err="1" smtClean="0"/>
              <a:t>Mozilla</a:t>
            </a:r>
            <a:r>
              <a:rPr lang="ru-RU" sz="1600" dirty="0" smtClean="0"/>
              <a:t> </a:t>
            </a:r>
            <a:r>
              <a:rPr lang="ru-RU" sz="1600" dirty="0" err="1" smtClean="0"/>
              <a:t>Firefox</a:t>
            </a:r>
            <a:r>
              <a:rPr lang="ru-RU" sz="1600" dirty="0" smtClean="0"/>
              <a:t> Вам необходимо воспользоваться следующей </a:t>
            </a:r>
            <a:r>
              <a:rPr lang="ru-RU" sz="1600" dirty="0" smtClean="0">
                <a:hlinkClick r:id="rId4"/>
              </a:rPr>
              <a:t>инструкцией</a:t>
            </a:r>
            <a:r>
              <a:rPr lang="ru-RU" sz="1600" dirty="0" smtClean="0"/>
              <a:t>).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Рекомендуемый </a:t>
            </a:r>
            <a:r>
              <a:rPr lang="ru-RU" sz="1600" dirty="0" err="1" smtClean="0">
                <a:solidFill>
                  <a:srgbClr val="FF0000"/>
                </a:solidFill>
              </a:rPr>
              <a:t>Веб-браузер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Mozilla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Firefox</a:t>
            </a:r>
            <a:r>
              <a:rPr lang="ru-RU" sz="1600" dirty="0" smtClean="0">
                <a:solidFill>
                  <a:srgbClr val="FF0000"/>
                </a:solidFill>
              </a:rPr>
              <a:t> 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68407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/>
              <a:t>Инструкция для подачи заявлений </a:t>
            </a:r>
            <a:r>
              <a:rPr lang="ru-RU" sz="1700" b="1" dirty="0" err="1" smtClean="0"/>
              <a:t>c</a:t>
            </a:r>
            <a:r>
              <a:rPr lang="ru-RU" sz="1700" b="1" dirty="0" smtClean="0"/>
              <a:t> использованием электронной подписи. </a:t>
            </a:r>
          </a:p>
          <a:p>
            <a:pPr algn="ctr"/>
            <a:r>
              <a:rPr lang="ru-RU" sz="1700" b="1" dirty="0" smtClean="0"/>
              <a:t>Инструкция скачивается на сайте ПФР.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0"/>
            <a:ext cx="684076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Требования к компьютеру, на котором будет осуществляться работа в Кабинете страхователя.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600" dirty="0" smtClean="0"/>
              <a:t>     Условие номер 1  – отдельно установленный компьютер.</a:t>
            </a:r>
          </a:p>
          <a:p>
            <a:pPr algn="ctr"/>
            <a:r>
              <a:rPr lang="ru-RU" sz="1600" dirty="0" smtClean="0"/>
              <a:t>Условие номер 2  – технические условия компьютера.</a:t>
            </a:r>
            <a:endParaRPr lang="ru-RU" sz="1600" dirty="0"/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17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01.01.2020\509\1\Снимок10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381"/>
            <a:ext cx="9143999" cy="5501619"/>
          </a:xfrm>
          <a:prstGeom prst="rect">
            <a:avLst/>
          </a:prstGeom>
          <a:noFill/>
        </p:spPr>
      </p:pic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790575" y="188913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страхователя на сайте ПФР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6027003"/>
            <a:ext cx="4211960" cy="83099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 отправки документов в электронном виде – заключение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ПФР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51520" y="5733256"/>
            <a:ext cx="521" cy="792113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18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844824"/>
            <a:ext cx="2987824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4653136"/>
            <a:ext cx="226774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212976"/>
            <a:ext cx="3059832" cy="4766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01.01.2020\509\1\Сним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544616"/>
          </a:xfrm>
          <a:prstGeom prst="rect">
            <a:avLst/>
          </a:prstGeom>
          <a:noFill/>
        </p:spPr>
      </p:pic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2816"/>
            <a:ext cx="4644008" cy="864096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36912"/>
            <a:ext cx="4644008" cy="3528392"/>
          </a:xfrm>
          <a:prstGeom prst="rect">
            <a:avLst/>
          </a:prstGeom>
          <a:solidFill>
            <a:srgbClr val="B9DCFF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FF3399"/>
                </a:solidFill>
              </a:rPr>
              <a:t>Страхователи;</a:t>
            </a:r>
          </a:p>
          <a:p>
            <a:pPr algn="ctr"/>
            <a:endParaRPr lang="ru-RU" sz="500" dirty="0" smtClean="0">
              <a:solidFill>
                <a:srgbClr val="FF3399"/>
              </a:solidFill>
            </a:endParaRPr>
          </a:p>
          <a:p>
            <a:pPr algn="ctr"/>
            <a:endParaRPr lang="ru-RU" sz="500" dirty="0" smtClean="0">
              <a:solidFill>
                <a:srgbClr val="FF3399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6600CC"/>
                </a:solidFill>
              </a:rPr>
              <a:t>   Пенсионный фонд Российской Федерации;</a:t>
            </a:r>
          </a:p>
          <a:p>
            <a:pPr algn="ctr"/>
            <a:endParaRPr lang="ru-RU" sz="500" dirty="0" smtClean="0">
              <a:solidFill>
                <a:srgbClr val="6600CC"/>
              </a:solidFill>
            </a:endParaRPr>
          </a:p>
          <a:p>
            <a:pPr algn="ctr"/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FF3399"/>
                </a:solidFill>
              </a:rPr>
              <a:t>  операторы, обеспечивающие обмен открытой и конфиденциальной  информации по телекоммуникационным каналам связи в рамках электронного документооборота между ПФР и страхователями;</a:t>
            </a:r>
          </a:p>
          <a:p>
            <a:pPr algn="ctr">
              <a:buFont typeface="Wingdings" pitchFamily="2" charset="2"/>
              <a:buChar char="q"/>
            </a:pPr>
            <a:endParaRPr lang="ru-RU" sz="500" dirty="0" smtClean="0">
              <a:solidFill>
                <a:srgbClr val="FF3399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500" dirty="0" smtClean="0">
              <a:solidFill>
                <a:srgbClr val="FF3399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179512" y="1772816"/>
            <a:ext cx="435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/>
              </a:rPr>
              <a:t>Участники информационного обмена</a:t>
            </a:r>
            <a:endParaRPr lang="ru-RU" sz="2400" spc="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772816"/>
            <a:ext cx="4499992" cy="864096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BD07397-2B27-42A3-8F70-08591205A78D}"/>
              </a:ext>
            </a:extLst>
          </p:cNvPr>
          <p:cNvSpPr/>
          <p:nvPr/>
        </p:nvSpPr>
        <p:spPr>
          <a:xfrm>
            <a:off x="4644008" y="1988840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Способы  передачи информации</a:t>
            </a:r>
            <a:endParaRPr lang="ru-RU" sz="2400" spc="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636912"/>
            <a:ext cx="4499992" cy="3528392"/>
          </a:xfrm>
          <a:prstGeom prst="rect">
            <a:avLst/>
          </a:prstGeom>
          <a:solidFill>
            <a:srgbClr val="B9DCFF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6600CC"/>
                </a:solidFill>
              </a:rPr>
              <a:t> сеть «Интернет» </a:t>
            </a:r>
          </a:p>
          <a:p>
            <a:pPr algn="ctr"/>
            <a:r>
              <a:rPr lang="ru-RU" sz="1700" dirty="0" smtClean="0">
                <a:solidFill>
                  <a:srgbClr val="6600CC"/>
                </a:solidFill>
              </a:rPr>
              <a:t>-  через Единый портал </a:t>
            </a:r>
            <a:r>
              <a:rPr lang="ru-RU" sz="1700" dirty="0" err="1" smtClean="0">
                <a:solidFill>
                  <a:srgbClr val="6600CC"/>
                </a:solidFill>
              </a:rPr>
              <a:t>госуслуг</a:t>
            </a:r>
            <a:r>
              <a:rPr lang="ru-RU" sz="1700" dirty="0" smtClean="0">
                <a:solidFill>
                  <a:srgbClr val="6600CC"/>
                </a:solidFill>
              </a:rPr>
              <a:t>;</a:t>
            </a:r>
          </a:p>
          <a:p>
            <a:pPr algn="ctr">
              <a:buFontTx/>
              <a:buChar char="-"/>
            </a:pPr>
            <a:r>
              <a:rPr lang="ru-RU" sz="1700" dirty="0" smtClean="0">
                <a:solidFill>
                  <a:srgbClr val="6600CC"/>
                </a:solidFill>
              </a:rPr>
              <a:t> сайт ПФР в  «Кабинете страхователя»</a:t>
            </a:r>
          </a:p>
          <a:p>
            <a:pPr lvl="4" algn="ctr">
              <a:buFont typeface="Wingdings" pitchFamily="2" charset="2"/>
              <a:buChar char="q"/>
            </a:pPr>
            <a:endParaRPr lang="ru-RU" sz="500" dirty="0" smtClean="0">
              <a:solidFill>
                <a:srgbClr val="6600CC"/>
              </a:solidFill>
            </a:endParaRPr>
          </a:p>
          <a:p>
            <a:pPr lvl="4" algn="ctr">
              <a:buFont typeface="Wingdings" pitchFamily="2" charset="2"/>
              <a:buChar char="q"/>
            </a:pPr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FF3399"/>
                </a:solidFill>
              </a:rPr>
              <a:t>  информационно-телекоммуникационные сети общего пользования;</a:t>
            </a:r>
          </a:p>
          <a:p>
            <a:pPr algn="ctr"/>
            <a:endParaRPr lang="ru-RU" sz="500" dirty="0" smtClean="0">
              <a:solidFill>
                <a:srgbClr val="6600CC"/>
              </a:solidFill>
            </a:endParaRPr>
          </a:p>
          <a:p>
            <a:pPr algn="ctr"/>
            <a:endParaRPr lang="ru-RU" sz="500" dirty="0" smtClean="0">
              <a:solidFill>
                <a:srgbClr val="6600CC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1700" dirty="0">
              <a:solidFill>
                <a:srgbClr val="FF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6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Проект Постановления Правления ПФР 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Порядок электронного документооборота между страхователями и Пенсионным фондом РФ </a:t>
            </a:r>
            <a:endParaRPr lang="ru-RU" sz="1600" i="1" dirty="0">
              <a:solidFill>
                <a:srgbClr val="6600CC"/>
              </a:solidFill>
            </a:endParaRPr>
          </a:p>
        </p:txBody>
      </p:sp>
      <p:sp>
        <p:nvSpPr>
          <p:cNvPr id="12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r="45378"/>
          <a:stretch/>
        </p:blipFill>
        <p:spPr>
          <a:xfrm>
            <a:off x="899592" y="260648"/>
            <a:ext cx="7416824" cy="601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1.01.2020\509\1\СНИМОК 12_!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608512"/>
          </a:xfrm>
          <a:prstGeom prst="rect">
            <a:avLst/>
          </a:prstGeom>
          <a:noFill/>
        </p:spPr>
      </p:pic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323528" y="188640"/>
            <a:ext cx="84597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9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</a:t>
            </a:r>
            <a:r>
              <a:rPr lang="ru-RU" altLang="ru-RU" sz="19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загрузки подготовленного XML-файла формата СЗВ-ТД</a:t>
            </a:r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21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789040"/>
            <a:ext cx="3960440" cy="584775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6600CC"/>
                </a:solidFill>
              </a:rPr>
              <a:t>Не превышать  1  Мб</a:t>
            </a:r>
          </a:p>
          <a:p>
            <a:pPr algn="ctr"/>
            <a:r>
              <a:rPr lang="ru-RU" sz="1600" i="1" dirty="0" smtClean="0">
                <a:solidFill>
                  <a:srgbClr val="6600CC"/>
                </a:solidFill>
              </a:rPr>
              <a:t>( примерно  записей на 50 человек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67544" y="0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файла и квитанция о его регистрации</a:t>
            </a:r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22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5" name="Picture 3" descr="D:\01.01.2020\509\1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00392" cy="59967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620688"/>
            <a:ext cx="2267744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01.01.2020\509\1\Снимок 1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18899" cy="44574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65313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Датой представления </a:t>
            </a:r>
            <a:r>
              <a:rPr lang="ru-RU" sz="1600" dirty="0" smtClean="0">
                <a:solidFill>
                  <a:srgbClr val="6600CC"/>
                </a:solidFill>
              </a:rPr>
              <a:t>Сведений о трудовой деятельности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</a:rPr>
              <a:t>с использованием Кабинета страхователя 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</a:rPr>
              <a:t>является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дата, зафиксированная в электронном документе «Квитанция о регистрации»,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</a:rPr>
              <a:t>сформированном в Кабинете страхователя.</a:t>
            </a: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23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268760"/>
            <a:ext cx="4104456" cy="830997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6600CC"/>
                </a:solidFill>
              </a:rPr>
              <a:t>так как отчетность загружается в федеральную информационную базу ПФР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87824" y="1772816"/>
            <a:ext cx="108012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790575" y="188913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загрузки документов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3427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24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363"/>
            <a:ext cx="9143999" cy="69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25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4" y="4509120"/>
            <a:ext cx="172819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292080" y="4221088"/>
            <a:ext cx="172819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395537" y="188912"/>
            <a:ext cx="8748464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возможности при электронном документообороте.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Проектом Порядка электронного документооборота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 страхователями и ПФ РФ также предусмотрено: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подключения страхователя к системе электронного документооборота ПФР, формы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для привлечения страхователей к ответственности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нарушения законодательства о пенсионном страховании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органа ПФР формирует в электронном виде, подписывает  электронной подписью и направляет страхователю в зашифрованном виде 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направления указанных документов в электронном виде территориальный орган ПФР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направляет </a:t>
            </a: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на бумажном носителе.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Датой получения страхователем документов в электронном виде от органов ПФР, считается</a:t>
            </a:r>
            <a:r>
              <a:rPr lang="ru-RU" altLang="ru-RU" sz="1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дата, указанная в электронном документе «Уведомление о доставке».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Датой получения страхователем документов в электронном виде от органов ПФР, переданных через «Кабинет страхователя», считается 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их размещения в «Кабинете страхователя».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размещении в «Кабинете страхователя» документов в электронном виде от органов ПФР автоматически формируется и размещается в «Кабинете страхователя» электронный документ «Уведомление о доставке».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26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411760" y="0"/>
            <a:ext cx="4572000" cy="764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50" b="1" dirty="0" smtClean="0">
                <a:solidFill>
                  <a:srgbClr val="FF3399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Регистрация в системе электронного документооборота ПФР по каналам связи</a:t>
            </a:r>
            <a:endParaRPr lang="ru-RU" altLang="ru-RU" sz="1850" b="1" dirty="0" smtClean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132856"/>
            <a:ext cx="723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От Пенсионного фонда  </a:t>
            </a:r>
            <a:r>
              <a:rPr lang="ru-RU" sz="1600" dirty="0" smtClean="0">
                <a:solidFill>
                  <a:srgbClr val="6600CC"/>
                </a:solidFill>
              </a:rPr>
              <a:t>- Уведомление о результате рассмотрения с отметкой об удовлетворении или отказе в удовлетворении заявления на подключение.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99695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3399"/>
                </a:solidFill>
              </a:rPr>
              <a:t>Страхователь подготавливает Сведения о трудовой деятельности и другие индивидуальные сведения в форме электронных документов с использованием бухгалтерских программ, таких как 1С, Парус и т.п.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98072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3399"/>
                </a:solidFill>
              </a:rPr>
              <a:t>От страхователей Заявление на подключение к системе электронного документооборота ПФР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3399"/>
                </a:solidFill>
              </a:rPr>
              <a:t>(</a:t>
            </a:r>
            <a:r>
              <a:rPr lang="ru-RU" sz="1600" b="1" i="1" dirty="0" smtClean="0">
                <a:solidFill>
                  <a:srgbClr val="FF0000"/>
                </a:solidFill>
              </a:rPr>
              <a:t>только </a:t>
            </a:r>
            <a:r>
              <a:rPr lang="ru-RU" sz="1600" b="1" i="1" dirty="0">
                <a:solidFill>
                  <a:srgbClr val="FF0000"/>
                </a:solidFill>
              </a:rPr>
              <a:t>в отношении тех страхователей, которые подключаются к ДО с ПФР </a:t>
            </a:r>
            <a:r>
              <a:rPr lang="ru-RU" sz="1600" b="1" i="1" dirty="0" smtClean="0">
                <a:solidFill>
                  <a:srgbClr val="FF0000"/>
                </a:solidFill>
              </a:rPr>
              <a:t>впервые).</a:t>
            </a:r>
            <a:endParaRPr lang="ru-RU" sz="1600" dirty="0" smtClean="0">
              <a:solidFill>
                <a:srgbClr val="FF3399"/>
              </a:solidFill>
            </a:endParaRPr>
          </a:p>
        </p:txBody>
      </p:sp>
      <p:sp>
        <p:nvSpPr>
          <p:cNvPr id="2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86916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3399"/>
                </a:solidFill>
              </a:rPr>
              <a:t>Страхователь отправляет Сведения через оператора связи в территориальный орган ПФР в зашифрованном виде.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393305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6600CC"/>
                </a:solidFill>
              </a:rPr>
              <a:t>Сведения заверяются </a:t>
            </a:r>
            <a:r>
              <a:rPr lang="ru-RU" sz="1600" dirty="0" smtClean="0">
                <a:solidFill>
                  <a:srgbClr val="FF3399"/>
                </a:solidFill>
              </a:rPr>
              <a:t>усиленной квалифицированной электронной подписью </a:t>
            </a:r>
            <a:r>
              <a:rPr lang="ru-RU" sz="1600" dirty="0" smtClean="0">
                <a:solidFill>
                  <a:srgbClr val="6600CC"/>
                </a:solidFill>
              </a:rPr>
              <a:t>лица (его представителя) в порядке, предусмотренном  законодательством РФ.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5589240"/>
            <a:ext cx="7272808" cy="83099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Датой представления Сведений о трудовой деятельности</a:t>
            </a:r>
          </a:p>
          <a:p>
            <a:pPr algn="ctr"/>
            <a:r>
              <a:rPr lang="ru-RU" sz="1600" dirty="0" smtClean="0">
                <a:solidFill>
                  <a:srgbClr val="6600CC"/>
                </a:solidFill>
              </a:rPr>
              <a:t>является </a:t>
            </a:r>
            <a:r>
              <a:rPr lang="ru-RU" sz="1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их отправки </a:t>
            </a:r>
            <a:r>
              <a:rPr lang="ru-RU" sz="1600" dirty="0" smtClean="0">
                <a:solidFill>
                  <a:srgbClr val="6600CC"/>
                </a:solidFill>
              </a:rPr>
              <a:t>по телекоммуникационным каналам связи в адрес территориального органа ПФР.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0"/>
            <a:ext cx="4320480" cy="764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50" b="1" dirty="0" smtClean="0">
                <a:solidFill>
                  <a:srgbClr val="FF3399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Регистрация в Кабинете страхователя на сайте ПФР</a:t>
            </a:r>
            <a:endParaRPr lang="ru-RU" altLang="ru-RU" sz="1850" b="1" dirty="0" smtClean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620688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Для регистрации работодателя в качестве страхователя на сайте ПФР необходимо изначально: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6600CC"/>
                </a:solidFill>
              </a:rPr>
              <a:t>1. зарегистрироваться руководителю </a:t>
            </a:r>
            <a:r>
              <a:rPr lang="ru-RU" sz="1500" dirty="0" smtClean="0">
                <a:solidFill>
                  <a:srgbClr val="FF3399"/>
                </a:solidFill>
              </a:rPr>
              <a:t>на сайте </a:t>
            </a:r>
            <a:r>
              <a:rPr lang="ru-RU" sz="1500" dirty="0" err="1" smtClean="0">
                <a:solidFill>
                  <a:srgbClr val="FF3399"/>
                </a:solidFill>
              </a:rPr>
              <a:t>Госуслуг</a:t>
            </a:r>
            <a:r>
              <a:rPr lang="ru-RU" sz="1500" dirty="0" smtClean="0">
                <a:solidFill>
                  <a:srgbClr val="FF3399"/>
                </a:solidFill>
              </a:rPr>
              <a:t>  в качестве гражданина.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6600CC"/>
                </a:solidFill>
              </a:rPr>
              <a:t>2. зарегистрировать работодателя </a:t>
            </a:r>
            <a:r>
              <a:rPr lang="ru-RU" sz="1500" dirty="0" smtClean="0">
                <a:solidFill>
                  <a:srgbClr val="FF3399"/>
                </a:solidFill>
              </a:rPr>
              <a:t>на сайте </a:t>
            </a:r>
            <a:r>
              <a:rPr lang="ru-RU" sz="1500" dirty="0" err="1" smtClean="0">
                <a:solidFill>
                  <a:srgbClr val="FF3399"/>
                </a:solidFill>
              </a:rPr>
              <a:t>Госуслуг</a:t>
            </a:r>
            <a:r>
              <a:rPr lang="ru-RU" sz="1500" dirty="0" smtClean="0">
                <a:solidFill>
                  <a:srgbClr val="FF3399"/>
                </a:solidFill>
              </a:rPr>
              <a:t>  в качестве гражданина.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6600CC"/>
                </a:solidFill>
              </a:rPr>
              <a:t>3. зарегистрироваться представителю  страхователя, </a:t>
            </a:r>
            <a:r>
              <a:rPr lang="ru-RU" sz="1500" dirty="0" smtClean="0">
                <a:solidFill>
                  <a:srgbClr val="FF3399"/>
                </a:solidFill>
              </a:rPr>
              <a:t>который будет вводить сведения о трудовой деятельности,</a:t>
            </a:r>
            <a:r>
              <a:rPr lang="ru-RU" sz="1500" dirty="0" smtClean="0">
                <a:solidFill>
                  <a:srgbClr val="6600CC"/>
                </a:solidFill>
              </a:rPr>
              <a:t> </a:t>
            </a:r>
            <a:r>
              <a:rPr lang="ru-RU" sz="1500" dirty="0" smtClean="0">
                <a:solidFill>
                  <a:srgbClr val="FF3399"/>
                </a:solidFill>
              </a:rPr>
              <a:t>на сайте </a:t>
            </a:r>
            <a:r>
              <a:rPr lang="ru-RU" sz="1500" dirty="0" err="1" smtClean="0">
                <a:solidFill>
                  <a:srgbClr val="FF3399"/>
                </a:solidFill>
              </a:rPr>
              <a:t>Госуслуг</a:t>
            </a:r>
            <a:r>
              <a:rPr lang="ru-RU" sz="1500" dirty="0" smtClean="0">
                <a:solidFill>
                  <a:srgbClr val="FF3399"/>
                </a:solidFill>
              </a:rPr>
              <a:t>  в качестве гражданина.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4. </a:t>
            </a:r>
            <a:r>
              <a:rPr lang="ru-RU" sz="1500" dirty="0" smtClean="0">
                <a:solidFill>
                  <a:srgbClr val="6600CC"/>
                </a:solidFill>
              </a:rPr>
              <a:t>иметь Усиленную  квалифицированную   электронную   подпись</a:t>
            </a:r>
            <a:r>
              <a:rPr lang="ru-RU" sz="1500" dirty="0" smtClean="0">
                <a:solidFill>
                  <a:srgbClr val="FF3399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5. </a:t>
            </a:r>
            <a:r>
              <a:rPr lang="ru-RU" sz="1500" dirty="0" smtClean="0">
                <a:solidFill>
                  <a:srgbClr val="6600CC"/>
                </a:solidFill>
              </a:rPr>
              <a:t>Организовать рабочее место </a:t>
            </a:r>
            <a:r>
              <a:rPr lang="ru-RU" sz="1500" dirty="0" smtClean="0">
                <a:solidFill>
                  <a:srgbClr val="FF3399"/>
                </a:solidFill>
              </a:rPr>
              <a:t>с определенными техническими условиями.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 smtClean="0">
              <a:solidFill>
                <a:srgbClr val="6600CC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500" dirty="0" smtClean="0">
              <a:solidFill>
                <a:srgbClr val="FF339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9592" y="2492896"/>
            <a:ext cx="72728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solidFill>
                <a:srgbClr val="FF3399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Создать учетную запись юридического лица можно только из «Подтвержденной учетной записи»  (в отличие от упрощенной или стандартной учетной записи, подтвержденная позволяет получить доступ к полному перечню государственных услуг).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5119062"/>
            <a:ext cx="72008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6600CC"/>
                </a:solidFill>
              </a:rPr>
              <a:t>Для регистрации ЮЛ потребуется средство </a:t>
            </a:r>
            <a:r>
              <a:rPr lang="ru-RU" sz="1600" b="1" dirty="0" smtClean="0">
                <a:solidFill>
                  <a:srgbClr val="6600CC"/>
                </a:solidFill>
              </a:rPr>
              <a:t>электронной подписи</a:t>
            </a:r>
            <a:r>
              <a:rPr lang="ru-RU" sz="1600" dirty="0" smtClean="0">
                <a:solidFill>
                  <a:srgbClr val="6600CC"/>
                </a:solidFill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3399"/>
                </a:solidFill>
              </a:rPr>
              <a:t>Усиленная квалифицированная электронная подпись</a:t>
            </a:r>
            <a:endParaRPr lang="ru-RU" sz="1600" dirty="0" smtClean="0">
              <a:solidFill>
                <a:srgbClr val="6600CC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6600CC"/>
                </a:solidFill>
              </a:rPr>
              <a:t> формируется через </a:t>
            </a:r>
            <a:r>
              <a:rPr lang="ru-RU" sz="1600" b="1" dirty="0" smtClean="0">
                <a:solidFill>
                  <a:srgbClr val="6600CC"/>
                </a:solidFill>
              </a:rPr>
              <a:t>удостоверяющие центры</a:t>
            </a:r>
            <a:r>
              <a:rPr lang="ru-RU" sz="1600" dirty="0" smtClean="0">
                <a:solidFill>
                  <a:srgbClr val="6600CC"/>
                </a:solidFill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solidFill>
                <a:srgbClr val="6600CC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6600CC"/>
                </a:solidFill>
              </a:rPr>
              <a:t>Чтобы получить электронную подпись, можно получить информацию о всех удостоверяющих центрах на сайте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6600CC"/>
                </a:solidFill>
              </a:rPr>
              <a:t>   </a:t>
            </a:r>
            <a:r>
              <a:rPr lang="en-US" sz="2200" b="1" dirty="0" smtClean="0">
                <a:solidFill>
                  <a:srgbClr val="6600CC"/>
                </a:solidFill>
              </a:rPr>
              <a:t>e</a:t>
            </a:r>
            <a:r>
              <a:rPr lang="ru-RU" sz="2200" b="1" dirty="0" smtClean="0">
                <a:solidFill>
                  <a:srgbClr val="6600CC"/>
                </a:solidFill>
              </a:rPr>
              <a:t>-</a:t>
            </a:r>
            <a:r>
              <a:rPr lang="en-US" sz="2200" b="1" dirty="0" smtClean="0">
                <a:solidFill>
                  <a:srgbClr val="6600CC"/>
                </a:solidFill>
              </a:rPr>
              <a:t>trust</a:t>
            </a:r>
            <a:r>
              <a:rPr lang="ru-RU" sz="2200" b="1" dirty="0" smtClean="0">
                <a:solidFill>
                  <a:srgbClr val="6600CC"/>
                </a:solidFill>
              </a:rPr>
              <a:t>.</a:t>
            </a:r>
            <a:r>
              <a:rPr lang="en-US" sz="2200" b="1" dirty="0" err="1" smtClean="0">
                <a:solidFill>
                  <a:srgbClr val="6600CC"/>
                </a:solidFill>
              </a:rPr>
              <a:t>gosuslugi</a:t>
            </a:r>
            <a:r>
              <a:rPr lang="ru-RU" sz="2200" b="1" dirty="0" smtClean="0">
                <a:solidFill>
                  <a:srgbClr val="6600CC"/>
                </a:solidFill>
              </a:rPr>
              <a:t>.</a:t>
            </a:r>
            <a:r>
              <a:rPr lang="en-US" sz="2200" b="1" dirty="0" err="1" smtClean="0">
                <a:solidFill>
                  <a:srgbClr val="6600CC"/>
                </a:solidFill>
              </a:rPr>
              <a:t>ru</a:t>
            </a:r>
            <a:endParaRPr lang="ru-RU" sz="2200" b="1" dirty="0" smtClean="0">
              <a:solidFill>
                <a:srgbClr val="66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357301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На сайте </a:t>
            </a:r>
            <a:r>
              <a:rPr lang="ru-RU" sz="1500" dirty="0" err="1" smtClean="0">
                <a:solidFill>
                  <a:srgbClr val="FF3399"/>
                </a:solidFill>
              </a:rPr>
              <a:t>Госуслуг</a:t>
            </a:r>
            <a:r>
              <a:rPr lang="ru-RU" sz="1500" dirty="0" smtClean="0">
                <a:solidFill>
                  <a:srgbClr val="FF3399"/>
                </a:solidFill>
              </a:rPr>
              <a:t> при регистрации работодателя автоматически проходит проверка в регистрирующем органе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в Едином государственном реестре юридических лиц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или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Едином государственном реестре индивидуальных предпринимателей.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FF3399"/>
                </a:solidFill>
              </a:rPr>
              <a:t>Период проверки может занять значительное время </a:t>
            </a:r>
            <a:r>
              <a:rPr lang="ru-RU" sz="1500" i="1" dirty="0" smtClean="0">
                <a:solidFill>
                  <a:srgbClr val="FF3399"/>
                </a:solidFill>
              </a:rPr>
              <a:t>(около 2-3 дней).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0"/>
            <a:ext cx="77843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FF3399"/>
                </a:solidFill>
              </a:rPr>
              <a:t>Усиленная квалифицированная электронная подпись</a:t>
            </a:r>
            <a:endParaRPr lang="ru-RU" sz="2200" b="1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295232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12976"/>
            <a:ext cx="1224136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492896"/>
            <a:ext cx="1512168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052736"/>
            <a:ext cx="864096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0"/>
            <a:ext cx="860444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Реестры - Аккредитованные УЦ – выбираем г.Омск – применить (кроме ГУ-ОПФ РФ по Омской области)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725144"/>
            <a:ext cx="5616624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4725144"/>
            <a:ext cx="2304256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 использовать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412776"/>
            <a:ext cx="2952328" cy="57606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Аккредитованные УЦ </a:t>
            </a:r>
            <a:endParaRPr lang="ru-RU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2204864"/>
            <a:ext cx="4572000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96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После регистрации на сайте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госуслуг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и в качестве гражданина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(руководителя) и в качестве работодателя  переходим на сайт ПФР.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dirty="0" smtClean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Times New Roman" pitchFamily="18" charset="0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Courier New" pitchFamily="49" charset="0"/>
              </a:rPr>
              <a:t>В сервис Кабинет страхователя  переходим через Личный кабинет гражданина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8384" y="1268760"/>
            <a:ext cx="1115616" cy="864096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1475656" y="2204864"/>
            <a:ext cx="504056" cy="5040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>
            <a:off x="7668344" y="1556792"/>
            <a:ext cx="504056" cy="5040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4860032" y="2132856"/>
            <a:ext cx="504056" cy="5040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1.01.2020\509\1\Сним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3629281"/>
          </a:xfrm>
          <a:prstGeom prst="rect">
            <a:avLst/>
          </a:prstGeom>
          <a:noFill/>
        </p:spPr>
      </p:pic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01.01.2020\509\1\Сним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928"/>
            <a:ext cx="8964487" cy="6049010"/>
          </a:xfrm>
          <a:prstGeom prst="rect">
            <a:avLst/>
          </a:prstGeom>
          <a:noFill/>
        </p:spPr>
      </p:pic>
      <p:sp>
        <p:nvSpPr>
          <p:cNvPr id="3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561834" y="6425952"/>
            <a:ext cx="582166" cy="43204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941</Words>
  <Application>Microsoft Office PowerPoint</Application>
  <PresentationFormat>Экран (4:3)</PresentationFormat>
  <Paragraphs>140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Arial Nova Cond</vt:lpstr>
      <vt:lpstr>Calibri</vt:lpstr>
      <vt:lpstr>Arial Narrow</vt:lpstr>
      <vt:lpstr>Wingdings</vt:lpstr>
      <vt:lpstr>Franklin Gothic Medium</vt:lpstr>
      <vt:lpstr>Times New Roman</vt:lpstr>
      <vt:lpstr>Arial Unicode MS</vt:lpstr>
      <vt:lpstr>Courier New</vt:lpstr>
      <vt:lpstr>Тема Office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USERPFR</cp:lastModifiedBy>
  <cp:revision>435</cp:revision>
  <cp:lastPrinted>2019-11-19T14:34:49Z</cp:lastPrinted>
  <dcterms:created xsi:type="dcterms:W3CDTF">2019-06-10T07:14:06Z</dcterms:created>
  <dcterms:modified xsi:type="dcterms:W3CDTF">2020-01-16T08:49:45Z</dcterms:modified>
</cp:coreProperties>
</file>