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3"/>
          <a:stretch/>
        </p:blipFill>
        <p:spPr>
          <a:xfrm>
            <a:off x="-1194120" y="367560"/>
            <a:ext cx="754200" cy="7542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2c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6" descr=""/>
          <p:cNvPicPr/>
          <p:nvPr/>
        </p:nvPicPr>
        <p:blipFill>
          <a:blip r:embed="rId2"/>
          <a:stretch/>
        </p:blipFill>
        <p:spPr>
          <a:xfrm>
            <a:off x="-1194120" y="367560"/>
            <a:ext cx="754200" cy="7542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2c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6" descr=""/>
          <p:cNvPicPr/>
          <p:nvPr/>
        </p:nvPicPr>
        <p:blipFill>
          <a:blip r:embed="rId2"/>
          <a:stretch/>
        </p:blipFill>
        <p:spPr>
          <a:xfrm>
            <a:off x="-1194120" y="367560"/>
            <a:ext cx="754200" cy="75420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2c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6" descr=""/>
          <p:cNvPicPr/>
          <p:nvPr/>
        </p:nvPicPr>
        <p:blipFill>
          <a:blip r:embed="rId2"/>
          <a:stretch/>
        </p:blipFill>
        <p:spPr>
          <a:xfrm>
            <a:off x="-1194120" y="367560"/>
            <a:ext cx="754200" cy="75420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35440" y="443880"/>
            <a:ext cx="5809320" cy="29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ru-RU" sz="5400" spc="-1" strike="noStrike">
                <a:solidFill>
                  <a:srgbClr val="0b5394"/>
                </a:solidFill>
                <a:latin typeface="Times New Roman"/>
                <a:ea typeface="DejaVu Sans"/>
              </a:rPr>
              <a:t>Дистанционная</a:t>
            </a:r>
            <a:r>
              <a:rPr b="1" lang="ru-RU" sz="5350" spc="-1" strike="noStrike">
                <a:solidFill>
                  <a:srgbClr val="0b5394"/>
                </a:solidFill>
                <a:latin typeface="Times New Roman"/>
                <a:ea typeface="DejaVu Sans"/>
              </a:rPr>
              <a:t> </a:t>
            </a:r>
            <a:r>
              <a:rPr b="1" lang="ru-RU" sz="5000" spc="-1" strike="noStrike">
                <a:solidFill>
                  <a:srgbClr val="0b5394"/>
                </a:solidFill>
                <a:latin typeface="Times New Roman"/>
                <a:ea typeface="DejaVu Sans"/>
              </a:rPr>
              <a:t>(удаленная) работа</a:t>
            </a:r>
            <a:br/>
            <a:r>
              <a:rPr b="1" lang="ru-RU" sz="1400" spc="-1" strike="noStrike">
                <a:solidFill>
                  <a:srgbClr val="0b5394"/>
                </a:solidFill>
                <a:latin typeface="Times New Roman"/>
                <a:ea typeface="DejaVu Sans"/>
              </a:rPr>
              <a:t>(на основании Федерального закона "О внесении изменений в Трудовой кодекс Российской Федерации в части регулирования дистанционной (удалённой работы) и временного перевода работника на дистанционную (удаленную) работу по инициативе работодателя в исключительных случаях")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216000" y="5976000"/>
            <a:ext cx="11228760" cy="57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3200" spc="-1" strike="noStrike">
                <a:solidFill>
                  <a:srgbClr val="2a6099"/>
                </a:solidFill>
                <a:latin typeface="Times New Roman"/>
                <a:ea typeface="DejaVu Sans"/>
              </a:rPr>
              <a:t>Министерство труда и социального развития Омской области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841680" y="156960"/>
            <a:ext cx="105519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Статья 312.8 Дополнительные основания для прекращения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трудового договора с дистанционным работником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26" name="Line 2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10062720" y="6581160"/>
            <a:ext cx="2232360" cy="26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4"/>
          <p:cNvSpPr/>
          <p:nvPr/>
        </p:nvSpPr>
        <p:spPr>
          <a:xfrm>
            <a:off x="396000" y="1684080"/>
            <a:ext cx="11275560" cy="304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дистанционного работника распространяются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общие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основания расторжения трудового договора.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Новое основание: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"...если в период выполнения трудовой функции дистанционно работник без уважительной причины не взаимодействует с работодателем по вопросам, связанным с выполнением трудовой функции, более 2-х рабочих дней подряд со дня поступления соответствующего запроса работодателя (за исключением случая, если более длительный срок для взаимодействия с работодателем не установлен порядком взаимодействия работодателя и работника, предусмотренным ч. 9 ст. 312.3 ТК РФ)".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С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постоянным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дистанционщиком трудовой договор также может быть прекращен в случае изменения им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местности выполнения трудовой функции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, если это влечет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невозможность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исполнения обязанностей на прежних условиях.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444600" y="4916880"/>
            <a:ext cx="758556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Работодатель обязан в течение 3-х рабочих дней со дня издания приказа (распоряжения) о прекращении трудового договора направить дистанционному работнику по почте заказным письмом с уведомлением оформленную надлежащим образом копию на бумаге (если стороны изначально договорились меняться электронными документами).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30" name="Рисунок 225" descr=""/>
          <p:cNvPicPr/>
          <p:nvPr/>
        </p:nvPicPr>
        <p:blipFill>
          <a:blip r:embed="rId1"/>
          <a:stretch/>
        </p:blipFill>
        <p:spPr>
          <a:xfrm>
            <a:off x="8403840" y="4523040"/>
            <a:ext cx="3115800" cy="1964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109960" y="156960"/>
            <a:ext cx="8031240" cy="127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Статья 312.9 Порядок временного перевода работника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на дистанционную работу по инициативе работодателя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в исключительных случаях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32" name="Line 2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3"/>
          <p:cNvSpPr/>
          <p:nvPr/>
        </p:nvSpPr>
        <p:spPr>
          <a:xfrm>
            <a:off x="10062720" y="6581160"/>
            <a:ext cx="2232360" cy="26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4"/>
          <p:cNvSpPr/>
          <p:nvPr/>
        </p:nvSpPr>
        <p:spPr>
          <a:xfrm>
            <a:off x="396000" y="1684080"/>
            <a:ext cx="1127556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5"/>
          <p:cNvSpPr/>
          <p:nvPr/>
        </p:nvSpPr>
        <p:spPr>
          <a:xfrm>
            <a:off x="598320" y="6102720"/>
            <a:ext cx="743184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Согласие работника на временный перевод на дистанционную работу не требуется!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236" name="CustomShape 6"/>
          <p:cNvSpPr/>
          <p:nvPr/>
        </p:nvSpPr>
        <p:spPr>
          <a:xfrm>
            <a:off x="623880" y="1576080"/>
            <a:ext cx="10904400" cy="168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Временный перевод на дистанционную работу по инициативе работодателя возможен в случае:</a:t>
            </a:r>
            <a:endParaRPr b="0" lang="ru-RU" sz="15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Катастрофы природного или техногенного характера;</a:t>
            </a:r>
            <a:endParaRPr b="0" lang="ru-RU" sz="15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Аварии на производстве;</a:t>
            </a:r>
            <a:endParaRPr b="0" lang="ru-RU" sz="15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Несчастного случая на производстве;</a:t>
            </a:r>
            <a:endParaRPr b="0" lang="ru-RU" sz="15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Пожара, наводнения, землетрясения, эпидемии или эпизоотии;</a:t>
            </a:r>
            <a:endParaRPr b="0" lang="ru-RU" sz="15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Любых исключительных случаях, ставящих под угрозу жизнь или нормальные жизненные </a:t>
            </a:r>
            <a:endParaRPr b="0" lang="ru-RU" sz="15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условия всего населения или его части.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237" name="CustomShape 7"/>
          <p:cNvSpPr/>
          <p:nvPr/>
        </p:nvSpPr>
        <p:spPr>
          <a:xfrm>
            <a:off x="623880" y="3263400"/>
            <a:ext cx="1006128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Срок перевода должен быть равен периоду наличия указанных обстоятельств (случаев).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8" name="CustomShape 8"/>
          <p:cNvSpPr/>
          <p:nvPr/>
        </p:nvSpPr>
        <p:spPr>
          <a:xfrm>
            <a:off x="632160" y="3683520"/>
            <a:ext cx="10887840" cy="237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Работодатель с учетом мнения выборного органа первичной профсоюзной организации должен принять 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локальный акт о временном переводе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на дистанционную работу. В нём нужно отразить: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обстоятельство/случай, ставшие основанием для принятия решения о временном переводе на дистанционную работу;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список временно переводимых работников;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срок перевода;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порядок обеспечения за счет работодателя необходимыми оборудованием, порядок возмещения расходов, связанных с их использованием, а также порядок возмещения других расходов, связанных с дистанционной работой;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порядок организации труда временно переводимых на дистанционную работу, способы взаимодействия, порядок и сроки представления работниками отчетов о выполненной работе;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иные положения, связанные с организацией труда работников, временно переводимых на дистанционную работу.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239" name="Рисунок 234" descr=""/>
          <p:cNvPicPr/>
          <p:nvPr/>
        </p:nvPicPr>
        <p:blipFill>
          <a:blip r:embed="rId1"/>
          <a:stretch/>
        </p:blipFill>
        <p:spPr>
          <a:xfrm>
            <a:off x="8713080" y="1157040"/>
            <a:ext cx="3391920" cy="219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976000" y="1872000"/>
            <a:ext cx="5468760" cy="424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884"/>
              </a:spcBef>
              <a:spcAft>
                <a:spcPts val="283"/>
              </a:spcAft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 новые статьи в ТК РФ с 2021 года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884"/>
              </a:spcBef>
              <a:spcAft>
                <a:spcPts val="283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Статья 312.6 -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особенности орагнизации труда дистанционных работников;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884"/>
              </a:spcBef>
              <a:spcAft>
                <a:spcPts val="283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312.7 - особенности охраны труда дистанционных работников;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884"/>
              </a:spcBef>
              <a:spcAft>
                <a:spcPts val="283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Статья 312.8 - дополнительные основания прекращения трудового договора с дистанционным работником;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884"/>
              </a:spcBef>
              <a:spcAft>
                <a:spcPts val="283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Статья 312.9 - порядок временного перевода работника на дистанционную работу по инициативе работодателя в исключительных случаях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2378520" y="288000"/>
            <a:ext cx="760608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b5394"/>
                </a:solidFill>
                <a:latin typeface="Times New Roman"/>
                <a:ea typeface="DejaVu Sans"/>
              </a:rPr>
              <a:t>Изменения в Трудовом кодексе с 2021 года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b5394"/>
                </a:solidFill>
                <a:latin typeface="Times New Roman"/>
                <a:ea typeface="DejaVu Sans"/>
              </a:rPr>
              <a:t>(вступают в силу с 1 января 2021 года)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0" name="Line 3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4"/>
          <p:cNvSpPr/>
          <p:nvPr/>
        </p:nvSpPr>
        <p:spPr>
          <a:xfrm>
            <a:off x="563760" y="1866960"/>
            <a:ext cx="4896000" cy="39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34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Новая редакция с 2021 года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4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(изменения и дополнения)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4"/>
              </a:spcBef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312.1 - общие положения о дистанционных работниках;</a:t>
            </a:r>
            <a:endParaRPr b="0" lang="ru-RU" sz="1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4"/>
              </a:spcBef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312.2 - особенности заключения трудового договора и доп. соглашения к нему, предусматривающих выполнение работником трудовой функции дистанционно;</a:t>
            </a:r>
            <a:endParaRPr b="0" lang="ru-RU" sz="1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4"/>
              </a:spcBef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312.3 - особенности порядка взаимодействия дистанционного работника и работодателя;</a:t>
            </a:r>
            <a:endParaRPr b="0" lang="ru-RU" sz="1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4"/>
              </a:spcBef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312.4 - особенности режима рабочего времени и времени отдыха дистанционного работника;</a:t>
            </a:r>
            <a:endParaRPr b="0" lang="ru-RU" sz="1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4"/>
              </a:spcBef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312.5 - дополнительные гарантии по оплате труда дистанционного работника</a:t>
            </a:r>
            <a:endParaRPr b="0" lang="ru-RU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22600" y="576000"/>
            <a:ext cx="5877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312.1. Общие положения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3" name="Line 2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4" name="Group 3"/>
          <p:cNvGrpSpPr/>
          <p:nvPr/>
        </p:nvGrpSpPr>
        <p:grpSpPr>
          <a:xfrm>
            <a:off x="1728000" y="1512000"/>
            <a:ext cx="5459040" cy="1909800"/>
            <a:chOff x="1728000" y="1512000"/>
            <a:chExt cx="5459040" cy="1909800"/>
          </a:xfrm>
        </p:grpSpPr>
        <p:sp>
          <p:nvSpPr>
            <p:cNvPr id="165" name="CustomShape 4"/>
            <p:cNvSpPr/>
            <p:nvPr/>
          </p:nvSpPr>
          <p:spPr>
            <a:xfrm>
              <a:off x="1728000" y="1839600"/>
              <a:ext cx="5459040" cy="1582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Дистанционная работа</a:t>
              </a: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 - это выполнение определенной трудовым договором трудовой функции вне места нахождения: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- работодателя, его филиала, представительства или иного обособленного подразделения;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- стационарного рабочего места;</a:t>
              </a:r>
              <a:endParaRPr b="0" lang="ru-RU" sz="1400" spc="-1" strike="noStrike">
                <a:latin typeface="Arial"/>
              </a:endParaRPr>
            </a:p>
            <a:p>
              <a:pPr indent="-216000">
                <a:lnSpc>
                  <a:spcPct val="100000"/>
                </a:lnSpc>
                <a:buClr>
                  <a:srgbClr val="0d0d0d"/>
                </a:buClr>
                <a:buFont typeface="StarSymbol"/>
                <a:buChar char="-"/>
              </a:pP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территории или объекта, прямо или косвенно находящихся под контролем  работодателя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66" name="CustomShape 5"/>
            <p:cNvSpPr/>
            <p:nvPr/>
          </p:nvSpPr>
          <p:spPr>
            <a:xfrm>
              <a:off x="1728000" y="1512000"/>
              <a:ext cx="54590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83763"/>
                  </a:solidFill>
                  <a:latin typeface="Times New Roman"/>
                  <a:ea typeface="DejaVu Sans"/>
                </a:rPr>
                <a:t>ПОНЯТИЕ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67" name="CustomShape 6"/>
          <p:cNvSpPr/>
          <p:nvPr/>
        </p:nvSpPr>
        <p:spPr>
          <a:xfrm>
            <a:off x="335520" y="1416960"/>
            <a:ext cx="122364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83763"/>
                </a:solidFill>
                <a:latin typeface="Times New Roman"/>
                <a:ea typeface="DejaVu Sans"/>
              </a:rPr>
              <a:t>1</a:t>
            </a:r>
            <a:endParaRPr b="0" lang="ru-RU" sz="6000" spc="-1" strike="noStrike">
              <a:latin typeface="Arial"/>
            </a:endParaRPr>
          </a:p>
        </p:txBody>
      </p:sp>
      <p:grpSp>
        <p:nvGrpSpPr>
          <p:cNvPr id="168" name="Group 7"/>
          <p:cNvGrpSpPr/>
          <p:nvPr/>
        </p:nvGrpSpPr>
        <p:grpSpPr>
          <a:xfrm>
            <a:off x="1705680" y="3384000"/>
            <a:ext cx="5490000" cy="825120"/>
            <a:chOff x="1705680" y="3384000"/>
            <a:chExt cx="5490000" cy="825120"/>
          </a:xfrm>
        </p:grpSpPr>
        <p:sp>
          <p:nvSpPr>
            <p:cNvPr id="169" name="CustomShape 8"/>
            <p:cNvSpPr/>
            <p:nvPr/>
          </p:nvSpPr>
          <p:spPr>
            <a:xfrm>
              <a:off x="1705680" y="3692520"/>
              <a:ext cx="5490000" cy="51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Использование информационно-телекоммуникационных сетей, </a:t>
              </a:r>
              <a:br/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в том числе Интернета, и сетей связи общего пользования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70" name="CustomShape 9"/>
            <p:cNvSpPr/>
            <p:nvPr/>
          </p:nvSpPr>
          <p:spPr>
            <a:xfrm>
              <a:off x="1705680" y="3384000"/>
              <a:ext cx="54900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83763"/>
                  </a:solidFill>
                  <a:latin typeface="Times New Roman"/>
                  <a:ea typeface="DejaVu Sans"/>
                </a:rPr>
                <a:t>ОБЯЗАТЕЛЬНОЕ УСЛОВИЕ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71" name="CustomShape 10"/>
          <p:cNvSpPr/>
          <p:nvPr/>
        </p:nvSpPr>
        <p:spPr>
          <a:xfrm>
            <a:off x="306000" y="3168000"/>
            <a:ext cx="13467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83763"/>
                </a:solidFill>
                <a:latin typeface="Times New Roman"/>
                <a:ea typeface="DejaVu Sans"/>
              </a:rPr>
              <a:t>2</a:t>
            </a:r>
            <a:endParaRPr b="0" lang="ru-RU" sz="6000" spc="-1" strike="noStrike">
              <a:latin typeface="Arial"/>
            </a:endParaRPr>
          </a:p>
        </p:txBody>
      </p:sp>
      <p:grpSp>
        <p:nvGrpSpPr>
          <p:cNvPr id="172" name="Group 11"/>
          <p:cNvGrpSpPr/>
          <p:nvPr/>
        </p:nvGrpSpPr>
        <p:grpSpPr>
          <a:xfrm>
            <a:off x="1705680" y="4320000"/>
            <a:ext cx="5490000" cy="2068560"/>
            <a:chOff x="1705680" y="4320000"/>
            <a:chExt cx="5490000" cy="2068560"/>
          </a:xfrm>
        </p:grpSpPr>
        <p:sp>
          <p:nvSpPr>
            <p:cNvPr id="173" name="CustomShape 12"/>
            <p:cNvSpPr/>
            <p:nvPr/>
          </p:nvSpPr>
          <p:spPr>
            <a:xfrm>
              <a:off x="1705680" y="4593240"/>
              <a:ext cx="5490000" cy="1795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- </a:t>
              </a:r>
              <a:r>
                <a:rPr b="1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на постоянной основе </a:t>
              </a: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- в течение срока действия трудового договора;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- </a:t>
              </a:r>
              <a:r>
                <a:rPr b="1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на временной основе </a:t>
              </a: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- непрерывно в течение определенного трудовым договором или допсоглашением срока, не превышающего </a:t>
              </a:r>
              <a:br/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6 месяцев;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- на периодической основе </a:t>
              </a:r>
              <a:r>
                <a:rPr b="0" lang="ru-RU" sz="1400" spc="-1" strike="noStrike">
                  <a:solidFill>
                    <a:srgbClr val="0d0d0d"/>
                  </a:solidFill>
                  <a:latin typeface="Times New Roman"/>
                  <a:ea typeface="DejaVu Sans"/>
                </a:rPr>
                <a:t>- при условии чередования периодов выполнения трудовой функции дистанционно и на стационарном рабочем месте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74" name="CustomShape 13"/>
            <p:cNvSpPr/>
            <p:nvPr/>
          </p:nvSpPr>
          <p:spPr>
            <a:xfrm>
              <a:off x="1705680" y="4320000"/>
              <a:ext cx="54900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83763"/>
                  </a:solidFill>
                  <a:latin typeface="Times New Roman"/>
                  <a:ea typeface="DejaVu Sans"/>
                </a:rPr>
                <a:t>ВИДЫ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75" name="CustomShape 14"/>
          <p:cNvSpPr/>
          <p:nvPr/>
        </p:nvSpPr>
        <p:spPr>
          <a:xfrm>
            <a:off x="306000" y="4327920"/>
            <a:ext cx="134676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83763"/>
                </a:solidFill>
                <a:latin typeface="Times New Roman"/>
                <a:ea typeface="DejaVu Sans"/>
              </a:rPr>
              <a:t>3</a:t>
            </a:r>
            <a:endParaRPr b="0" lang="ru-RU" sz="6000" spc="-1" strike="noStrike">
              <a:latin typeface="Arial"/>
            </a:endParaRPr>
          </a:p>
        </p:txBody>
      </p:sp>
      <p:pic>
        <p:nvPicPr>
          <p:cNvPr id="176" name="Рисунок 20" descr=""/>
          <p:cNvPicPr/>
          <p:nvPr/>
        </p:nvPicPr>
        <p:blipFill>
          <a:blip r:embed="rId1"/>
          <a:stretch/>
        </p:blipFill>
        <p:spPr>
          <a:xfrm>
            <a:off x="7159680" y="0"/>
            <a:ext cx="5111640" cy="685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-52560" y="162360"/>
            <a:ext cx="77356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312.2 Особенности заключения трудового договора и</a:t>
            </a:r>
            <a:br/>
            <a:r>
              <a:rPr b="0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доп. соглашения к нему, предусматривающих выполнение </a:t>
            </a:r>
            <a:br/>
            <a:r>
              <a:rPr b="0" lang="ru-RU" sz="2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работником трудовой функции дистанционно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178" name="Line 2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518400" y="1702440"/>
            <a:ext cx="6685560" cy="254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360" rIns="108360" tIns="54000" bIns="54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71d28"/>
                </a:solidFill>
                <a:latin typeface="Times New Roman"/>
                <a:ea typeface="Poppins Light"/>
              </a:rPr>
              <a:t>По письменному заявлению дистанционного работника работодатель не позднее </a:t>
            </a:r>
            <a:r>
              <a:rPr b="1" lang="ru-RU" sz="1600" spc="-1" strike="noStrike">
                <a:solidFill>
                  <a:srgbClr val="071d28"/>
                </a:solidFill>
                <a:latin typeface="Times New Roman"/>
                <a:ea typeface="Poppins Light"/>
              </a:rPr>
              <a:t>3-х рабочих</a:t>
            </a:r>
            <a:r>
              <a:rPr b="0" lang="ru-RU" sz="1600" spc="-1" strike="noStrike">
                <a:solidFill>
                  <a:srgbClr val="071d28"/>
                </a:solidFill>
                <a:latin typeface="Times New Roman"/>
                <a:ea typeface="Poppins Light"/>
              </a:rPr>
              <a:t> дней со дня его получения обязан направить оформленный надлежащим образом экземпляр трудового договора или дополнительного соглашения на</a:t>
            </a:r>
            <a:r>
              <a:rPr b="1" lang="ru-RU" sz="1600" spc="-1" strike="noStrike">
                <a:solidFill>
                  <a:srgbClr val="071d28"/>
                </a:solidFill>
                <a:latin typeface="Times New Roman"/>
                <a:ea typeface="Poppins Light"/>
              </a:rPr>
              <a:t> бумажном</a:t>
            </a:r>
            <a:r>
              <a:rPr b="0" lang="ru-RU" sz="1600" spc="-1" strike="noStrike">
                <a:solidFill>
                  <a:srgbClr val="071d28"/>
                </a:solidFill>
                <a:latin typeface="Times New Roman"/>
                <a:ea typeface="Poppins Light"/>
              </a:rPr>
              <a:t> носителе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71d28"/>
                </a:solidFill>
                <a:latin typeface="Times New Roman"/>
                <a:ea typeface="Microsoft YaHei"/>
              </a:rPr>
              <a:t>При заключении трудового договора путем обмена </a:t>
            </a:r>
            <a:r>
              <a:rPr b="1" lang="ru-RU" sz="1600" spc="-1" strike="noStrike">
                <a:solidFill>
                  <a:srgbClr val="071d28"/>
                </a:solidFill>
                <a:latin typeface="Times New Roman"/>
                <a:ea typeface="Microsoft YaHei"/>
              </a:rPr>
              <a:t>электронными</a:t>
            </a:r>
            <a:r>
              <a:rPr b="0" lang="ru-RU" sz="1600" spc="-1" strike="noStrike">
                <a:solidFill>
                  <a:srgbClr val="071d28"/>
                </a:solidFill>
                <a:latin typeface="Times New Roman"/>
                <a:ea typeface="Microsoft YaHei"/>
              </a:rPr>
              <a:t> документами остальные необходимые для трудоустройства документы можно предъявить в форме электронных документов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294840" y="3966480"/>
            <a:ext cx="722124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По требованию работодателя нужно представить ему нотариально заверенные копии указанных документов на бумажном носителе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81" name="Рисунок 181" descr=""/>
          <p:cNvPicPr/>
          <p:nvPr/>
        </p:nvPicPr>
        <p:blipFill>
          <a:blip r:embed="rId1"/>
          <a:stretch/>
        </p:blipFill>
        <p:spPr>
          <a:xfrm>
            <a:off x="0" y="4948920"/>
            <a:ext cx="1906200" cy="1906200"/>
          </a:xfrm>
          <a:prstGeom prst="rect">
            <a:avLst/>
          </a:prstGeom>
          <a:ln>
            <a:noFill/>
          </a:ln>
        </p:spPr>
      </p:pic>
      <p:sp>
        <p:nvSpPr>
          <p:cNvPr id="182" name="CustomShape 5"/>
          <p:cNvSpPr/>
          <p:nvPr/>
        </p:nvSpPr>
        <p:spPr>
          <a:xfrm>
            <a:off x="2158200" y="4995360"/>
            <a:ext cx="5028840" cy="14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 желанию дистанционного работника сведения о его трудовой деятельности работодатель вносит в трудовую книжку при условии ее предоставления им. Её можно направить для этого по почте заказным письмом с уведомлением (кроме случаев, когда по закону трудовая книжка на работника не ведется).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83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7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-12192120" y="3011040"/>
            <a:ext cx="7316640" cy="647712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tretch/>
        </p:blipFill>
        <p:spPr>
          <a:xfrm>
            <a:off x="7694280" y="0"/>
            <a:ext cx="4497840" cy="685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362960" y="81000"/>
            <a:ext cx="91332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312.3 Особенности взаимодействия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дистанционного работника и работодателя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9" name="Line 2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10062720" y="6581160"/>
            <a:ext cx="2232360" cy="26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4"/>
          <p:cNvSpPr/>
          <p:nvPr/>
        </p:nvSpPr>
        <p:spPr>
          <a:xfrm>
            <a:off x="488880" y="1567800"/>
            <a:ext cx="11317680" cy="463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850"/>
              </a:spcBef>
              <a:spcAft>
                <a:spcPts val="283"/>
              </a:spcAf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случае обмена электронными документами нужна 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усиленная квалифицированная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электронная подпись работодателя и 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усиленная квалифицированная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или усиленная 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неквалифицированная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подпись работника при: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9"/>
              </a:spcBef>
              <a:spcAft>
                <a:spcPts val="227"/>
              </a:spcAf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заключении в электронном виде трудовых договоров, допсоглашений к ним, договоров о материальной ответственности, ученических договоров на получение образования без отрыва или с отрывом от работы;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17"/>
              </a:spcBef>
              <a:spcAft>
                <a:spcPts val="283"/>
              </a:spcAf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внесении изменений в эти договоры;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17"/>
              </a:spcBef>
              <a:spcAft>
                <a:spcPts val="283"/>
              </a:spcAf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их расторжении.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17"/>
              </a:spcBef>
              <a:spcAft>
                <a:spcPts val="283"/>
              </a:spcAft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иных случаях достаточно обмена электронными документами с использованием других видов электронной подписи.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17"/>
              </a:spcBef>
              <a:spcAft>
                <a:spcPts val="283"/>
              </a:spcAf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Нужно обеспечить 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фиксацию факта получения 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работником и/или работодателем документов в электронном виде.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17"/>
              </a:spcBef>
              <a:spcAft>
                <a:spcPts val="283"/>
              </a:spcAf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 обмене электронными документами каждая из сторон 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обязана 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направлять в форме электронного документа 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подтверждение получения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основного электронного документа от другой стороны.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17"/>
              </a:spcBef>
              <a:spcAft>
                <a:spcPts val="283"/>
              </a:spcAf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Срок, порядок подтверждения действий и использование других видов электронной подписи, передача результатов работы и отчетов должны быть установлены:</a:t>
            </a:r>
            <a:endParaRPr b="0" lang="ru-RU" sz="1500" spc="-1" strike="noStrike">
              <a:latin typeface="Arial"/>
            </a:endParaRPr>
          </a:p>
          <a:p>
            <a:pPr marL="216000" indent="-213120">
              <a:lnSpc>
                <a:spcPct val="90000"/>
              </a:lnSpc>
              <a:spcBef>
                <a:spcPts val="717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коллективным договором;</a:t>
            </a:r>
            <a:endParaRPr b="0" lang="ru-RU" sz="1500" spc="-1" strike="noStrike">
              <a:latin typeface="Arial"/>
            </a:endParaRPr>
          </a:p>
          <a:p>
            <a:pPr marL="216000" indent="-213120">
              <a:lnSpc>
                <a:spcPct val="90000"/>
              </a:lnSpc>
              <a:spcBef>
                <a:spcPts val="717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локальным актом, принятым с учетом мнения выборного </a:t>
            </a:r>
            <a:br/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органа первичной профсоюзной организации;</a:t>
            </a:r>
            <a:endParaRPr b="0" lang="ru-RU" sz="1500" spc="-1" strike="noStrike">
              <a:latin typeface="Arial"/>
            </a:endParaRPr>
          </a:p>
          <a:p>
            <a:pPr marL="216000" indent="-213120">
              <a:lnSpc>
                <a:spcPct val="90000"/>
              </a:lnSpc>
              <a:spcBef>
                <a:spcPts val="717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трудовым договором или дополнительным соглашением к договору. 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192" name="Рисунок 187" descr=""/>
          <p:cNvPicPr/>
          <p:nvPr/>
        </p:nvPicPr>
        <p:blipFill>
          <a:blip r:embed="rId1"/>
          <a:stretch/>
        </p:blipFill>
        <p:spPr>
          <a:xfrm>
            <a:off x="8544240" y="4980240"/>
            <a:ext cx="3456000" cy="187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69320" y="1867680"/>
            <a:ext cx="3494160" cy="18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"/>
          <p:cNvSpPr/>
          <p:nvPr/>
        </p:nvSpPr>
        <p:spPr>
          <a:xfrm>
            <a:off x="4280760" y="3605760"/>
            <a:ext cx="203688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3"/>
          <p:cNvSpPr/>
          <p:nvPr/>
        </p:nvSpPr>
        <p:spPr>
          <a:xfrm>
            <a:off x="7804080" y="3605760"/>
            <a:ext cx="23832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4"/>
          <p:cNvSpPr/>
          <p:nvPr/>
        </p:nvSpPr>
        <p:spPr>
          <a:xfrm>
            <a:off x="1256040" y="5829480"/>
            <a:ext cx="259884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5"/>
          <p:cNvSpPr/>
          <p:nvPr/>
        </p:nvSpPr>
        <p:spPr>
          <a:xfrm>
            <a:off x="1149840" y="288000"/>
            <a:ext cx="85539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312.4 Особенности режима рабочего времени и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времени отдыха дистанционно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8" name="Line 6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7"/>
          <p:cNvSpPr/>
          <p:nvPr/>
        </p:nvSpPr>
        <p:spPr>
          <a:xfrm rot="21595800">
            <a:off x="600120" y="1495440"/>
            <a:ext cx="852588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Коллективный договор, локальный акт, принятый с учетом мнения выборной организации первичной профсоюзной организации, трудовой договор, допсоглашение могут определять:</a:t>
            </a:r>
            <a:endParaRPr b="0" lang="ru-RU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режим рабочего времени дистанционного работника;</a:t>
            </a:r>
            <a:endParaRPr b="0" lang="ru-RU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при временной дистанционной работе - продолжительность и/или периодичность выполнения трудовой функции дистанционно;</a:t>
            </a:r>
            <a:endParaRPr b="0" lang="ru-RU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порядок предоставления ежегодно оплачиваемого и иных видов отпусков </a:t>
            </a:r>
            <a:r>
              <a:rPr b="0" lang="ru-RU" sz="16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(только для работников, работающих дистанционно на постоянной основе)</a:t>
            </a:r>
            <a:r>
              <a:rPr b="0" lang="ru-RU" sz="18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;</a:t>
            </a:r>
            <a:endParaRPr b="0" lang="ru-RU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вызова работодателем дистанционного работника, выполняющего дистанционную работу временно, для выполнения им трудовой функции на стационарном рабочем месте;</a:t>
            </a:r>
            <a:endParaRPr b="0" lang="ru-RU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выхода работника по своей инициативе, выполняющего дистанционную работу временно, для выполнения им трудовой функции на стационарном рабочем месте.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0" name="Рисунок 195" descr=""/>
          <p:cNvPicPr/>
          <p:nvPr/>
        </p:nvPicPr>
        <p:blipFill>
          <a:blip r:embed="rId1"/>
          <a:stretch/>
        </p:blipFill>
        <p:spPr>
          <a:xfrm>
            <a:off x="9016200" y="1461600"/>
            <a:ext cx="3042720" cy="2433600"/>
          </a:xfrm>
          <a:prstGeom prst="rect">
            <a:avLst/>
          </a:prstGeom>
          <a:ln>
            <a:noFill/>
          </a:ln>
        </p:spPr>
      </p:pic>
      <p:sp>
        <p:nvSpPr>
          <p:cNvPr id="201" name="CustomShape 8"/>
          <p:cNvSpPr/>
          <p:nvPr/>
        </p:nvSpPr>
        <p:spPr>
          <a:xfrm>
            <a:off x="632160" y="5244480"/>
            <a:ext cx="11174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Если иное не предусмотрено перечисленными документами, режим рабочего времени дистанционный работник устанавливает себе сам.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2" name="CustomShape 9"/>
          <p:cNvSpPr/>
          <p:nvPr/>
        </p:nvSpPr>
        <p:spPr>
          <a:xfrm>
            <a:off x="632160" y="6060600"/>
            <a:ext cx="108118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Время взаимодействия дистанционного работника с работодателем входит в рабочее время.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198" descr=""/>
          <p:cNvPicPr/>
          <p:nvPr/>
        </p:nvPicPr>
        <p:blipFill>
          <a:blip r:embed="rId1"/>
          <a:stretch/>
        </p:blipFill>
        <p:spPr>
          <a:xfrm>
            <a:off x="0" y="-75960"/>
            <a:ext cx="12189960" cy="713412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6504840" y="4475160"/>
            <a:ext cx="5685120" cy="2156400"/>
          </a:xfrm>
          <a:prstGeom prst="rect">
            <a:avLst/>
          </a:prstGeom>
          <a:solidFill>
            <a:srgbClr val="e6e6e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6673680" y="4550400"/>
            <a:ext cx="5685120" cy="246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30000"/>
              </a:lnSpc>
            </a:pPr>
            <a:r>
              <a:rPr b="1" lang="ru-RU" sz="2000" spc="-1" strike="noStrike">
                <a:solidFill>
                  <a:srgbClr val="0d0d0d"/>
                </a:solidFill>
                <a:latin typeface="Times New Roman"/>
                <a:ea typeface="Roboto"/>
              </a:rPr>
              <a:t>С 2021 года установлена важная дополнительная гарантия - выполнение трудовой функции дистанционно  не может быть основанием для снижения заработной платы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8717040" y="6333120"/>
            <a:ext cx="2739600" cy="3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4"/>
          <p:cNvSpPr/>
          <p:nvPr/>
        </p:nvSpPr>
        <p:spPr>
          <a:xfrm>
            <a:off x="0" y="2881440"/>
            <a:ext cx="23760" cy="545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0" y="0"/>
            <a:ext cx="6719400" cy="1596600"/>
          </a:xfrm>
          <a:prstGeom prst="rect">
            <a:avLst/>
          </a:prstGeom>
          <a:solidFill>
            <a:srgbClr val="e6e6e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Line 6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296280" y="225000"/>
            <a:ext cx="58183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312.5 Дополнительные гарантии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 оплате труда дистанционного работника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04000" y="1728000"/>
            <a:ext cx="5327280" cy="6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"/>
          <p:cNvSpPr/>
          <p:nvPr/>
        </p:nvSpPr>
        <p:spPr>
          <a:xfrm>
            <a:off x="513000" y="2952000"/>
            <a:ext cx="5243760" cy="85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3"/>
          <p:cNvSpPr/>
          <p:nvPr/>
        </p:nvSpPr>
        <p:spPr>
          <a:xfrm>
            <a:off x="864000" y="5324040"/>
            <a:ext cx="10796760" cy="30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Рисунок 6" descr=""/>
          <p:cNvPicPr/>
          <p:nvPr/>
        </p:nvPicPr>
        <p:blipFill>
          <a:blip r:embed="rId1"/>
          <a:srcRect l="0" t="0" r="0" b="-145"/>
          <a:stretch/>
        </p:blipFill>
        <p:spPr>
          <a:xfrm>
            <a:off x="7416000" y="1825920"/>
            <a:ext cx="4419360" cy="241920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sp>
        <p:nvSpPr>
          <p:cNvPr id="215" name="CustomShape 4"/>
          <p:cNvSpPr/>
          <p:nvPr/>
        </p:nvSpPr>
        <p:spPr>
          <a:xfrm>
            <a:off x="458640" y="288000"/>
            <a:ext cx="10670760" cy="6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Line 5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6"/>
          <p:cNvSpPr/>
          <p:nvPr/>
        </p:nvSpPr>
        <p:spPr>
          <a:xfrm>
            <a:off x="609480" y="176040"/>
            <a:ext cx="1096956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Статья 312.6 Особенности организации труда дистанционных работников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8" name="CustomShape 7"/>
          <p:cNvSpPr/>
          <p:nvPr/>
        </p:nvSpPr>
        <p:spPr>
          <a:xfrm>
            <a:off x="720000" y="1944000"/>
            <a:ext cx="6191640" cy="21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Согласно новой статье,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работодатель обеспечивает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дистанционного сотрудника необходимым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выполнения им трудовой функции:</a:t>
            </a:r>
            <a:endParaRPr b="0" lang="ru-RU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оборудованием;</a:t>
            </a:r>
            <a:endParaRPr b="0" lang="ru-RU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програмно-техническими средствами;</a:t>
            </a:r>
            <a:endParaRPr b="0" lang="ru-RU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средствами защиты информации;</a:t>
            </a:r>
            <a:endParaRPr b="0" lang="ru-RU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иными средствами.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9" name="CustomShape 8"/>
          <p:cNvSpPr/>
          <p:nvPr/>
        </p:nvSpPr>
        <p:spPr>
          <a:xfrm>
            <a:off x="648000" y="4392000"/>
            <a:ext cx="108802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Дистанционный работник вправе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 согласия или ведома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работодателя и в его интересах использовать свои или арендованные девайсы и ПО. При этом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работодатель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одновременно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b="0" lang="ru-RU" sz="1800" spc="-1" strike="noStrike">
              <a:latin typeface="Arial"/>
            </a:endParaRPr>
          </a:p>
          <a:p>
            <a:pPr marL="216000" indent="-2131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выплачивает ему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компенсацию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за их использование;</a:t>
            </a:r>
            <a:endParaRPr b="0" lang="ru-RU" sz="1800" spc="-1" strike="noStrike">
              <a:latin typeface="Arial"/>
            </a:endParaRPr>
          </a:p>
          <a:p>
            <a:pPr marL="216000" indent="-2131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возмещает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расходы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связанные с их использованием.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CustomShape 9"/>
          <p:cNvSpPr/>
          <p:nvPr/>
        </p:nvSpPr>
        <p:spPr>
          <a:xfrm>
            <a:off x="682560" y="5627160"/>
            <a:ext cx="109130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случае направления дистанционного работника для выполнения служебного поручения в другую местность (на другую территорию), отличную от выполнения трудовой функции, на него распространяются правила о командировках (сохранение места, средний заработок, возмещение расходов)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734400" y="81000"/>
            <a:ext cx="9941040" cy="14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Статья 312.7 Особенности охраны труда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71d28"/>
                </a:solidFill>
                <a:latin typeface="Times New Roman"/>
                <a:ea typeface="DejaVu Sans"/>
              </a:rPr>
              <a:t>дистанционных работников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22" name="Line 2"/>
          <p:cNvSpPr/>
          <p:nvPr/>
        </p:nvSpPr>
        <p:spPr>
          <a:xfrm>
            <a:off x="286560" y="1511280"/>
            <a:ext cx="1582920" cy="0"/>
          </a:xfrm>
          <a:prstGeom prst="line">
            <a:avLst/>
          </a:prstGeom>
          <a:ln w="5076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3"/>
          <p:cNvSpPr/>
          <p:nvPr/>
        </p:nvSpPr>
        <p:spPr>
          <a:xfrm>
            <a:off x="286560" y="1852560"/>
            <a:ext cx="10407240" cy="420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обеспечения безопасности условий труда и охраны труда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дистанционных работников в период выполнения ими трудовой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функции работодатель исполняет обязанности: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расследование и учет несчастных случаев на производстве;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выполнение предписания должностных лиц Роструда (ГИТ) и иных нормативных правовых актов, содержащих нормы трудового права, других федеральных органов исполнительной власти, осуществляющих государственный надзор (контроль) в установленной сфере деятельности, и рассмотрение представлений органов общественного контроля в установленные законом сроки;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обязательное соцстрахование от несчатных случаев на производстве и профессиональных заболеваний (страховые взносы в ФСС на травматизм).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224" name="Рисунок 219" descr=""/>
          <p:cNvPicPr/>
          <p:nvPr/>
        </p:nvPicPr>
        <p:blipFill>
          <a:blip r:embed="rId1"/>
          <a:stretch/>
        </p:blipFill>
        <p:spPr>
          <a:xfrm>
            <a:off x="8724240" y="1446120"/>
            <a:ext cx="3170160" cy="196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</TotalTime>
  <Application>LibreOffice/6.2.4.2$Windows_x86 LibreOffice_project/2412653d852ce75f65fbfa83fb7e7b669a126d64</Application>
  <Words>1179</Words>
  <Paragraphs>105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2020-04-07T06:26:29Z</dcterms:created>
  <dc:creator>Юрий Козырев</dc:creator>
  <dc:description/>
  <dc:language>ru-RU</dc:language>
  <cp:lastModifiedBy/>
  <dcterms:modified xsi:type="dcterms:W3CDTF">2020-12-11T09:32:43Z</dcterms:modified>
  <cp:revision>48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