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752" r:id="rId5"/>
    <p:sldId id="750" r:id="rId6"/>
    <p:sldId id="751" r:id="rId7"/>
    <p:sldId id="753" r:id="rId8"/>
  </p:sldIdLst>
  <p:sldSz cx="9906000" cy="6858000" type="A4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угаев Андрей Викторович" initials="БАВ" lastIdx="2" clrIdx="0">
    <p:extLst>
      <p:ext uri="{19B8F6BF-5375-455C-9EA6-DF929625EA0E}">
        <p15:presenceInfo xmlns:p15="http://schemas.microsoft.com/office/powerpoint/2012/main" userId="Бугаев Андрей Викторо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02E"/>
    <a:srgbClr val="2B6030"/>
    <a:srgbClr val="7D8287"/>
    <a:srgbClr val="64C864"/>
    <a:srgbClr val="48A26A"/>
    <a:srgbClr val="FFD105"/>
    <a:srgbClr val="ACDB99"/>
    <a:srgbClr val="C5E0B6"/>
    <a:srgbClr val="00CC66"/>
    <a:srgbClr val="A6C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3" autoAdjust="0"/>
    <p:restoredTop sz="94535" autoAdjust="0"/>
  </p:normalViewPr>
  <p:slideViewPr>
    <p:cSldViewPr>
      <p:cViewPr varScale="1">
        <p:scale>
          <a:sx n="103" d="100"/>
          <a:sy n="103" d="100"/>
        </p:scale>
        <p:origin x="1980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49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3"/>
            <a:ext cx="2946400" cy="49649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D3E383F1-BCE0-44A1-9AB0-57DA73E4C703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138"/>
            <a:ext cx="2946400" cy="496491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0138"/>
            <a:ext cx="2946400" cy="496491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CFA8B01B-03CD-4559-9C6A-B42445A2C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45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49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3"/>
            <a:ext cx="2946400" cy="49649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7BA5EC8-84E2-4B59-9C7C-6C768DD4358D}" type="datetimeFigureOut">
              <a:rPr lang="ru-RU"/>
              <a:pPr>
                <a:defRPr/>
              </a:pPr>
              <a:t>22.01.2024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5867"/>
            <a:ext cx="5438775" cy="4468420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138"/>
            <a:ext cx="2946400" cy="496491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0138"/>
            <a:ext cx="2946400" cy="496491"/>
          </a:xfrm>
          <a:prstGeom prst="rect">
            <a:avLst/>
          </a:prstGeom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63BB9B-D894-4C2B-8023-C0FC484ED6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316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D19C-22E1-614D-8758-777E8F6537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3BB9B-D894-4C2B-8023-C0FC484ED6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38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D4AA9-D92C-4EBF-B7FD-A2654BCCC7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77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F767F-15B9-4F9D-B043-16ED509E2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041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87CEF-716D-4E12-BB19-0F3A69C44A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7492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125" y="1184355"/>
            <a:ext cx="8860439" cy="4704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404567D-0537-3349-B064-47A44D45230A}"/>
              </a:ext>
            </a:extLst>
          </p:cNvPr>
          <p:cNvSpPr/>
          <p:nvPr userDrawn="1"/>
        </p:nvSpPr>
        <p:spPr bwMode="auto">
          <a:xfrm>
            <a:off x="433730" y="1178736"/>
            <a:ext cx="50800" cy="470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1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3A83459-25CE-A945-8632-738B87031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031FA568-DBA6-504E-A3FA-905D83C1DE0A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42" y="6237312"/>
            <a:ext cx="2352702" cy="63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088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8718" y="2484413"/>
            <a:ext cx="7761000" cy="1383663"/>
          </a:xfrm>
        </p:spPr>
        <p:txBody>
          <a:bodyPr anchor="ctr" anchorCtr="0">
            <a:normAutofit/>
          </a:bodyPr>
          <a:lstStyle>
            <a:lvl1pPr algn="just">
              <a:lnSpc>
                <a:spcPct val="100000"/>
              </a:lnSpc>
              <a:defRPr sz="1733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1EF3F938-9A83-0349-9CF8-BCFC628FE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57176" y="2484414"/>
            <a:ext cx="9007678" cy="1383663"/>
            <a:chOff x="422008" y="1863310"/>
            <a:chExt cx="8314780" cy="1037747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D674CA2C-3094-0C4C-BAA0-3522F3FEA32A}"/>
                </a:ext>
              </a:extLst>
            </p:cNvPr>
            <p:cNvSpPr/>
            <p:nvPr userDrawn="1"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1505A451-2A3C-614A-8FB4-1AE1487A7A7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53351" y="4488209"/>
            <a:ext cx="2261526" cy="391583"/>
          </a:xfrm>
        </p:spPr>
        <p:txBody>
          <a:bodyPr>
            <a:normAutofit/>
          </a:bodyPr>
          <a:lstStyle>
            <a:lvl1pPr marL="0" indent="0">
              <a:buNone/>
              <a:defRPr lang="ru-RU" dirty="0"/>
            </a:lvl1pPr>
          </a:lstStyle>
          <a:p>
            <a:r>
              <a:rPr lang="ru-RU" dirty="0" smtClean="0"/>
              <a:t>Январь 2022 год</a:t>
            </a:r>
            <a:endParaRPr lang="ru-RU" dirty="0"/>
          </a:p>
        </p:txBody>
      </p:sp>
      <p:sp>
        <p:nvSpPr>
          <p:cNvPr id="11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53351" y="4043278"/>
            <a:ext cx="6974375" cy="391583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ru-RU" dirty="0" smtClean="0"/>
              <a:t>Наименование самостоятельного структурного подразделения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175" y="5784039"/>
            <a:ext cx="2678470" cy="95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779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2B69A64-0B09-4317-B015-CBBFE0FC1D4D}"/>
              </a:ext>
            </a:extLst>
          </p:cNvPr>
          <p:cNvSpPr/>
          <p:nvPr userDrawn="1"/>
        </p:nvSpPr>
        <p:spPr bwMode="auto">
          <a:xfrm>
            <a:off x="278082" y="2519201"/>
            <a:ext cx="39986" cy="1162212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43074">
              <a:defRPr/>
            </a:pPr>
            <a:endParaRPr lang="ru-RU" sz="6722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8659666" y="2542604"/>
            <a:ext cx="974178" cy="1162212"/>
            <a:chOff x="10658050" y="1854277"/>
            <a:chExt cx="1198988" cy="1162212"/>
          </a:xfrm>
        </p:grpSpPr>
        <p:sp>
          <p:nvSpPr>
            <p:cNvPr id="22" name="Прямоугольник 21"/>
            <p:cNvSpPr/>
            <p:nvPr userDrawn="1"/>
          </p:nvSpPr>
          <p:spPr>
            <a:xfrm>
              <a:off x="10658050" y="1854277"/>
              <a:ext cx="50380" cy="11622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10816456" y="1854277"/>
              <a:ext cx="89252" cy="1162212"/>
            </a:xfrm>
            <a:prstGeom prst="rect">
              <a:avLst/>
            </a:prstGeom>
            <a:solidFill>
              <a:srgbClr val="2786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10997236" y="1854277"/>
              <a:ext cx="50380" cy="11622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11042069" y="1854277"/>
              <a:ext cx="130675" cy="116221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11278120" y="1854277"/>
              <a:ext cx="98177" cy="11622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11452711" y="1854277"/>
              <a:ext cx="158117" cy="11622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11767786" y="1854277"/>
              <a:ext cx="89252" cy="1162212"/>
            </a:xfrm>
            <a:prstGeom prst="rect">
              <a:avLst/>
            </a:prstGeom>
            <a:solidFill>
              <a:srgbClr val="2786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574533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11">
          <p15:clr>
            <a:srgbClr val="F26B43"/>
          </p15:clr>
        </p15:guide>
        <p15:guide id="2" pos="7469">
          <p15:clr>
            <a:srgbClr val="F26B43"/>
          </p15:clr>
        </p15:guide>
        <p15:guide id="3" orient="horz" pos="663">
          <p15:clr>
            <a:srgbClr val="F26B43"/>
          </p15:clr>
        </p15:guide>
        <p15:guide id="4" pos="3840">
          <p15:clr>
            <a:srgbClr val="547EBF"/>
          </p15:clr>
        </p15:guide>
        <p15:guide id="5" pos="5632">
          <p15:clr>
            <a:srgbClr val="A4A3A4"/>
          </p15:clr>
        </p15:guide>
        <p15:guide id="6" orient="horz" pos="572">
          <p15:clr>
            <a:srgbClr val="A4A3A4"/>
          </p15:clr>
        </p15:guide>
        <p15:guide id="7" orient="horz" pos="4088">
          <p15:clr>
            <a:srgbClr val="A4A3A4"/>
          </p15:clr>
        </p15:guide>
        <p15:guide id="8" orient="horz" pos="3997">
          <p15:clr>
            <a:srgbClr val="F26B43"/>
          </p15:clr>
        </p15:guide>
        <p15:guide id="9" orient="horz" pos="2319">
          <p15:clr>
            <a:srgbClr val="547EBF"/>
          </p15:clr>
        </p15:guide>
        <p15:guide id="10" pos="1935">
          <p15:clr>
            <a:srgbClr val="A4A3A4"/>
          </p15:clr>
        </p15:guide>
        <p15:guide id="11" pos="2048">
          <p15:clr>
            <a:srgbClr val="A4A3A4"/>
          </p15:clr>
        </p15:guide>
        <p15:guide id="12" pos="5745">
          <p15:clr>
            <a:srgbClr val="A4A3A4"/>
          </p15:clr>
        </p15:guide>
        <p15:guide id="13" orient="horz" pos="164">
          <p15:clr>
            <a:srgbClr val="A4A3A4"/>
          </p15:clr>
        </p15:guide>
        <p15:guide id="14" pos="3772">
          <p15:clr>
            <a:srgbClr val="A4A3A4"/>
          </p15:clr>
        </p15:guide>
        <p15:guide id="15" pos="3908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CF551-232E-4C90-B95A-B535B92496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498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6372D-F8B1-4D23-9F99-AF3DA01E07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370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A0860-CE88-4721-B1C1-7A1EBD82BC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5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BA794-14E2-4AC7-AD7B-50D8AE0C60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02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4F48F-A108-442A-B298-D4DC3A4083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42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7987F-3693-4B7E-95D1-3E50CC74DF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12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513B2-477B-4898-A315-95D1E01A90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80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7D0B2-4604-467E-8163-1CB154806D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46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437A5034-528C-4598-A10A-37B6810D1E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5" r:id="rId12"/>
    <p:sldLayoutId id="2147483696" r:id="rId13"/>
    <p:sldLayoutId id="214748369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03224" y="2425125"/>
            <a:ext cx="141087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74768" y="2395939"/>
            <a:ext cx="128674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1B201-10C4-EF4D-B471-0527383B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855" y="1700809"/>
            <a:ext cx="8492139" cy="3240360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>АО «РОССЕЛЬХОЗБАНК»</a:t>
            </a:r>
            <a:r>
              <a:rPr lang="ru-RU" sz="1800" b="1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Proxima Nova Rg" panose="02000506030000020004" pitchFamily="50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Proxima Nova Rg" panose="02000506030000020004" pitchFamily="50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>КОМПЛЕКСНОЕ РАЗВИТИЕ СЕЛЬСКИХ ТЕРРИТОРИЙ</a:t>
            </a:r>
            <a:br>
              <a:rPr lang="ru-RU" sz="1800" b="1" dirty="0" smtClean="0">
                <a:latin typeface="Proxima Nova Rg" panose="02000506030000020004" pitchFamily="50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Proxima Nova Rg" panose="02000506030000020004" pitchFamily="50" charset="0"/>
                <a:cs typeface="Arial" panose="020B0604020202020204" pitchFamily="34" charset="0"/>
              </a:rPr>
            </a:br>
            <a:r>
              <a:rPr lang="ru-RU" sz="1800" b="1" dirty="0">
                <a:latin typeface="Proxima Nova Rg" panose="02000506030000020004" pitchFamily="50" charset="0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Proxima Nova Rg" panose="02000506030000020004" pitchFamily="50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19502E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●</a:t>
            </a:r>
            <a:r>
              <a:rPr lang="ru-RU" sz="1800" b="1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>Потребительский </a:t>
            </a:r>
            <a:r>
              <a:rPr lang="ru-RU" sz="1400" b="1" dirty="0">
                <a:latin typeface="Proxima Nova Rg" panose="02000506030000020004" pitchFamily="50" charset="0"/>
                <a:cs typeface="Arial" panose="020B0604020202020204" pitchFamily="34" charset="0"/>
              </a:rPr>
              <a:t>кредит </a:t>
            </a:r>
            <a:r>
              <a:rPr lang="ru-RU" sz="1400" dirty="0">
                <a:latin typeface="Proxima Nova Rg" panose="02000506030000020004" pitchFamily="50" charset="0"/>
                <a:cs typeface="Arial" panose="020B0604020202020204" pitchFamily="34" charset="0"/>
              </a:rPr>
              <a:t>на благоустройство домовладений в рамках</a:t>
            </a:r>
            <a:r>
              <a:rPr lang="ru-RU" sz="1800" b="1" dirty="0">
                <a:latin typeface="Proxima Nova Rg" panose="02000506030000020004" pitchFamily="50" charset="0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Proxima Nova Rg" panose="02000506030000020004" pitchFamily="50" charset="0"/>
                <a:cs typeface="Arial" panose="020B0604020202020204" pitchFamily="34" charset="0"/>
              </a:rPr>
            </a:br>
            <a:r>
              <a:rPr lang="ru-RU" sz="1400" dirty="0">
                <a:latin typeface="Proxima Nova Rg" panose="02000506030000020004" pitchFamily="50" charset="0"/>
                <a:cs typeface="Arial" panose="020B0604020202020204" pitchFamily="34" charset="0"/>
              </a:rPr>
              <a:t>Государственной программы «Комплексное развитие сельских </a:t>
            </a:r>
            <a:r>
              <a:rPr lang="ru-RU" sz="1400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>территорий» для </a:t>
            </a:r>
            <a:r>
              <a:rPr lang="ru-RU" sz="1400" dirty="0">
                <a:latin typeface="Proxima Nova Rg" panose="02000506030000020004" pitchFamily="50" charset="0"/>
                <a:cs typeface="Arial" panose="020B0604020202020204" pitchFamily="34" charset="0"/>
              </a:rPr>
              <a:t>жителей села</a:t>
            </a:r>
            <a:r>
              <a:rPr lang="ru-RU" sz="1800" b="1" dirty="0">
                <a:latin typeface="Proxima Nova Rg" panose="02000506030000020004" pitchFamily="50" charset="0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Proxima Nova Rg" panose="02000506030000020004" pitchFamily="50" charset="0"/>
                <a:cs typeface="Arial" panose="020B0604020202020204" pitchFamily="34" charset="0"/>
              </a:rPr>
            </a:br>
            <a:r>
              <a:rPr lang="ru-RU" sz="1800" b="1" dirty="0">
                <a:latin typeface="Proxima Nova Rg" panose="02000506030000020004" pitchFamily="50" charset="0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Proxima Nova Rg" panose="02000506030000020004" pitchFamily="50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19502E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●</a:t>
            </a:r>
            <a:r>
              <a:rPr lang="ru-RU" sz="1400" b="1" dirty="0" smtClean="0">
                <a:solidFill>
                  <a:srgbClr val="19502E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>Ипотечный кредит </a:t>
            </a:r>
            <a:r>
              <a:rPr lang="ru-RU" sz="1400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>для приобретения жилья на сельских территориях по льготной ставке</a:t>
            </a:r>
            <a:r>
              <a:rPr lang="ru-RU" sz="1400" dirty="0">
                <a:latin typeface="Proxima Nova Rg" panose="02000506030000020004" pitchFamily="50" charset="0"/>
                <a:cs typeface="Arial" panose="020B0604020202020204" pitchFamily="34" charset="0"/>
              </a:rPr>
              <a:t/>
            </a:r>
            <a:br>
              <a:rPr lang="ru-RU" sz="1400" dirty="0">
                <a:latin typeface="Proxima Nova Rg" panose="02000506030000020004" pitchFamily="50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latin typeface="Proxima Nova Rg" panose="02000506030000020004" pitchFamily="50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latin typeface="Proxima Nova Rg" panose="02000506030000020004" pitchFamily="50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>ИНФОРМАЦИЯ ДЛЯ ГЛАВ РАЙОНОВ ОМСКОЙ ОБЛАСТИ</a:t>
            </a:r>
            <a:r>
              <a:rPr lang="ru-RU" sz="1400" dirty="0">
                <a:latin typeface="Proxima Nova Rg" panose="02000506030000020004" pitchFamily="50" charset="0"/>
                <a:cs typeface="Arial" panose="020B0604020202020204" pitchFamily="34" charset="0"/>
              </a:rPr>
              <a:t/>
            </a:r>
            <a:br>
              <a:rPr lang="ru-RU" sz="1400" dirty="0">
                <a:latin typeface="Proxima Nova Rg" panose="02000506030000020004" pitchFamily="50" charset="0"/>
                <a:cs typeface="Arial" panose="020B0604020202020204" pitchFamily="34" charset="0"/>
              </a:rPr>
            </a:br>
            <a:r>
              <a:rPr lang="ru-RU" sz="1400" i="1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>январь 2024 года</a:t>
            </a:r>
            <a:r>
              <a:rPr lang="ru-RU" sz="1400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latin typeface="Proxima Nova Rg" panose="02000506030000020004" pitchFamily="50" charset="0"/>
                <a:cs typeface="Arial" panose="020B0604020202020204" pitchFamily="34" charset="0"/>
              </a:rPr>
            </a:br>
            <a:r>
              <a:rPr lang="ru-RU" sz="1400" dirty="0">
                <a:latin typeface="Proxima Nova Rg" panose="02000506030000020004" pitchFamily="50" charset="0"/>
                <a:cs typeface="Arial" panose="020B0604020202020204" pitchFamily="34" charset="0"/>
              </a:rPr>
              <a:t/>
            </a:r>
            <a:br>
              <a:rPr lang="ru-RU" sz="1400" dirty="0">
                <a:latin typeface="Proxima Nova Rg" panose="02000506030000020004" pitchFamily="50" charset="0"/>
                <a:cs typeface="Arial" panose="020B0604020202020204" pitchFamily="34" charset="0"/>
              </a:rPr>
            </a:br>
            <a:r>
              <a:rPr lang="ru-RU" sz="1400" dirty="0">
                <a:latin typeface="Proxima Nova Rg" panose="02000506030000020004" pitchFamily="50" charset="0"/>
                <a:cs typeface="Arial" panose="020B0604020202020204" pitchFamily="34" charset="0"/>
              </a:rPr>
              <a:t/>
            </a:r>
            <a:br>
              <a:rPr lang="ru-RU" sz="1400" dirty="0">
                <a:latin typeface="Proxima Nova Rg" panose="02000506030000020004" pitchFamily="50" charset="0"/>
                <a:cs typeface="Arial" panose="020B0604020202020204" pitchFamily="34" charset="0"/>
              </a:rPr>
            </a:br>
            <a:r>
              <a:rPr lang="ru-RU" sz="1800" dirty="0">
                <a:latin typeface="Proxima Nova Rg" panose="02000506030000020004" pitchFamily="50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Proxima Nova Rg" panose="02000506030000020004" pitchFamily="50" charset="0"/>
                <a:cs typeface="Arial" panose="020B0604020202020204" pitchFamily="34" charset="0"/>
              </a:rPr>
            </a:br>
            <a:endParaRPr lang="ru-RU" sz="1800" dirty="0">
              <a:latin typeface="Proxima Nova Rg" panose="02000506030000020004" pitchFamily="50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1C50A6-272E-5D4A-AFDA-2ED67BAB5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1</a:t>
            </a:fld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272480" y="2204864"/>
            <a:ext cx="9505056" cy="2233734"/>
            <a:chOff x="422008" y="1863310"/>
            <a:chExt cx="8314780" cy="103774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4D66149E-990B-2F4D-92F3-8343506E26B1}"/>
                </a:ext>
              </a:extLst>
            </p:cNvPr>
            <p:cNvSpPr/>
            <p:nvPr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CA29B4C-90AF-0D41-86E1-20AF70C13C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341828" y="5569152"/>
            <a:ext cx="3099004" cy="1244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76" y="6196306"/>
            <a:ext cx="2176441" cy="42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0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>
                <a:latin typeface="Proxima Nova Rg" panose="02000506030000020004" pitchFamily="50" charset="0"/>
              </a:rPr>
              <a:pPr/>
              <a:t>2</a:t>
            </a:fld>
            <a:endParaRPr lang="ru-RU" dirty="0">
              <a:latin typeface="Proxima Nova Rg" panose="02000506030000020004" pitchFamily="50" charset="0"/>
            </a:endParaRPr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Proxima Nova Rg" panose="02000506030000020004" pitchFamily="50" charset="0"/>
                <a:cs typeface="Arial" panose="020B0604020202020204" pitchFamily="34" charset="0"/>
              </a:rPr>
              <a:t>Потребительский кредит с государственной </a:t>
            </a:r>
            <a:r>
              <a:rPr lang="ru-RU" sz="2000" b="1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>поддержкой</a:t>
            </a:r>
            <a:br>
              <a:rPr lang="ru-RU" sz="2000" b="1" dirty="0" smtClean="0">
                <a:latin typeface="Proxima Nova Rg" panose="02000506030000020004" pitchFamily="50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Proxima Nova Rg" panose="02000506030000020004" pitchFamily="50" charset="0"/>
                <a:cs typeface="Arial" panose="020B0604020202020204" pitchFamily="34" charset="0"/>
              </a:rPr>
              <a:t>для </a:t>
            </a:r>
            <a:r>
              <a:rPr lang="ru-RU" sz="2000" b="1" dirty="0">
                <a:latin typeface="Proxima Nova Rg" panose="02000506030000020004" pitchFamily="50" charset="0"/>
                <a:cs typeface="Arial" panose="020B0604020202020204" pitchFamily="34" charset="0"/>
              </a:rPr>
              <a:t>жителей села</a:t>
            </a:r>
            <a:endParaRPr lang="ru-RU" sz="2000" dirty="0">
              <a:latin typeface="Proxima Nova Rg" panose="02000506030000020004" pitchFamily="50" charset="0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32292" y="972432"/>
            <a:ext cx="5081845" cy="3094765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Proxima Nova Rg" panose="02000506030000020004" pitchFamily="50" charset="0"/>
            </a:endParaRPr>
          </a:p>
        </p:txBody>
      </p:sp>
      <p:pic>
        <p:nvPicPr>
          <p:cNvPr id="122" name="Рисунок 1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586" y="976408"/>
            <a:ext cx="4445000" cy="3111500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>
            <a:off x="193273" y="1059019"/>
            <a:ext cx="480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Proxima Nova Rg" panose="02000506030000020004" pitchFamily="50" charset="0"/>
              </a:rPr>
              <a:t>Кредит с льготной процентной ставкой </a:t>
            </a:r>
            <a:r>
              <a:rPr lang="ru-RU" sz="1200" dirty="0" smtClean="0">
                <a:latin typeface="Proxima Nova Rg" panose="02000506030000020004" pitchFamily="50" charset="0"/>
              </a:rPr>
              <a:t>на </a:t>
            </a:r>
            <a:r>
              <a:rPr lang="ru-RU" sz="1200" dirty="0">
                <a:latin typeface="Proxima Nova Rg" panose="02000506030000020004" pitchFamily="50" charset="0"/>
              </a:rPr>
              <a:t>благоустройство домовладений 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1680155" y="4216873"/>
            <a:ext cx="12537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latin typeface="Proxima Nova Rg" panose="02000506030000020004" pitchFamily="50" charset="0"/>
              </a:rPr>
              <a:t>электроснабжение</a:t>
            </a:r>
            <a:r>
              <a:rPr lang="ru-RU" sz="750" baseline="30000" dirty="0" smtClean="0">
                <a:latin typeface="Proxima Nova Rg" panose="02000506030000020004" pitchFamily="50" charset="0"/>
              </a:rPr>
              <a:t>*</a:t>
            </a:r>
            <a:endParaRPr lang="ru-RU" sz="750" dirty="0">
              <a:solidFill>
                <a:schemeClr val="tx1"/>
              </a:solidFill>
              <a:latin typeface="Proxima Nova Rg" panose="02000506030000020004" pitchFamily="50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741997" y="2793122"/>
            <a:ext cx="3287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Proxima Nova Rg" panose="02000506030000020004" pitchFamily="50" charset="0"/>
              </a:rPr>
              <a:t>Приобретение </a:t>
            </a:r>
            <a:r>
              <a:rPr lang="ru-RU" sz="1000" dirty="0">
                <a:latin typeface="Proxima Nova Rg" panose="02000506030000020004" pitchFamily="50" charset="0"/>
              </a:rPr>
              <a:t>и монтаж по договору подряда, заключенному с подрядной организацией, оборудования для обеспечения </a:t>
            </a:r>
            <a:r>
              <a:rPr lang="ru-RU" sz="1000" dirty="0" smtClean="0">
                <a:latin typeface="Proxima Nova Rg" panose="02000506030000020004" pitchFamily="50" charset="0"/>
              </a:rPr>
              <a:t>централизованных/автономных коммуникаций</a:t>
            </a:r>
            <a:endParaRPr lang="ru-RU" sz="1000" dirty="0">
              <a:solidFill>
                <a:schemeClr val="tx1"/>
              </a:solidFill>
              <a:latin typeface="Proxima Nova Rg" panose="02000506030000020004" pitchFamily="50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1758342" y="4595653"/>
            <a:ext cx="8184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Proxima Nova Rg" panose="02000506030000020004" pitchFamily="50" charset="0"/>
              </a:rPr>
              <a:t>отопление</a:t>
            </a:r>
            <a:r>
              <a:rPr lang="ru-RU" sz="750" baseline="30000" dirty="0" smtClean="0">
                <a:solidFill>
                  <a:schemeClr val="tx1"/>
                </a:solidFill>
                <a:latin typeface="Proxima Nova Rg" panose="02000506030000020004" pitchFamily="50" charset="0"/>
              </a:rPr>
              <a:t>*</a:t>
            </a:r>
            <a:endParaRPr lang="ru-RU" sz="750" dirty="0">
              <a:solidFill>
                <a:schemeClr val="tx1"/>
              </a:solidFill>
              <a:latin typeface="Proxima Nova Rg" panose="02000506030000020004" pitchFamily="50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268353" y="4088367"/>
            <a:ext cx="19710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Proxima Nova Rg" panose="02000506030000020004" pitchFamily="50" charset="0"/>
              </a:rPr>
              <a:t>водоснабжение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Proxima Nova Rg" panose="02000506030000020004" pitchFamily="50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Proxima Nova Rg" panose="02000506030000020004" pitchFamily="50" charset="0"/>
              </a:rPr>
              <a:t> </a:t>
            </a:r>
            <a:r>
              <a:rPr lang="ru-RU" sz="750" dirty="0" smtClean="0">
                <a:latin typeface="Proxima Nova Rg" panose="02000506030000020004" pitchFamily="50" charset="0"/>
              </a:rPr>
              <a:t>(в </a:t>
            </a:r>
            <a:r>
              <a:rPr lang="ru-RU" sz="750" dirty="0">
                <a:latin typeface="Proxima Nova Rg" panose="02000506030000020004" pitchFamily="50" charset="0"/>
              </a:rPr>
              <a:t>том числе на оплату услуг подрядной организации по бурению водозаборных скважин</a:t>
            </a:r>
            <a:r>
              <a:rPr lang="ru-RU" sz="750" dirty="0" smtClean="0">
                <a:latin typeface="Proxima Nova Rg" panose="02000506030000020004" pitchFamily="50" charset="0"/>
              </a:rPr>
              <a:t>) </a:t>
            </a:r>
            <a:r>
              <a:rPr lang="ru-RU" sz="750" dirty="0">
                <a:latin typeface="Proxima Nova Rg" panose="02000506030000020004" pitchFamily="50" charset="0"/>
              </a:rPr>
              <a:t>и </a:t>
            </a:r>
            <a:r>
              <a:rPr lang="ru-RU" sz="750" dirty="0" smtClean="0">
                <a:solidFill>
                  <a:schemeClr val="tx1"/>
                </a:solidFill>
                <a:latin typeface="Proxima Nova Rg" panose="02000506030000020004" pitchFamily="50" charset="0"/>
              </a:rPr>
              <a:t>водоотведени</a:t>
            </a:r>
            <a:r>
              <a:rPr lang="ru-RU" sz="750" dirty="0">
                <a:latin typeface="Proxima Nova Rg" panose="02000506030000020004" pitchFamily="50" charset="0"/>
              </a:rPr>
              <a:t>е</a:t>
            </a:r>
            <a:r>
              <a:rPr lang="ru-RU" sz="750" baseline="30000" dirty="0" smtClean="0">
                <a:solidFill>
                  <a:schemeClr val="tx1"/>
                </a:solidFill>
                <a:latin typeface="Proxima Nova Rg" panose="02000506030000020004" pitchFamily="50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Proxima Nova Rg" panose="02000506030000020004" pitchFamily="50" charset="0"/>
              </a:rPr>
              <a:t> </a:t>
            </a:r>
            <a:endParaRPr lang="ru-RU" sz="750" dirty="0">
              <a:solidFill>
                <a:schemeClr val="tx1"/>
              </a:solidFill>
              <a:latin typeface="Proxima Nova Rg" panose="02000506030000020004" pitchFamily="50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319785" y="4629950"/>
            <a:ext cx="16760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Proxima Nova Rg" panose="02000506030000020004" pitchFamily="50" charset="0"/>
              </a:rPr>
              <a:t>газоснабжение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Proxima Nova Rg" panose="02000506030000020004" pitchFamily="50" charset="0"/>
              </a:rPr>
              <a:t>* </a:t>
            </a:r>
            <a:r>
              <a:rPr lang="ru-RU" sz="750" dirty="0">
                <a:latin typeface="Proxima Nova Rg" panose="02000506030000020004" pitchFamily="50" charset="0"/>
              </a:rPr>
              <a:t>(в газифицированных районах)</a:t>
            </a:r>
            <a:endParaRPr lang="ru-RU" sz="750" dirty="0">
              <a:solidFill>
                <a:schemeClr val="tx1"/>
              </a:solidFill>
              <a:latin typeface="Proxima Nova Rg" panose="02000506030000020004" pitchFamily="50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481923" y="4954763"/>
            <a:ext cx="3683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00" dirty="0" smtClean="0">
                <a:latin typeface="Proxima Nova Rg" panose="02000506030000020004" pitchFamily="50" charset="0"/>
              </a:rPr>
              <a:t>*жилых </a:t>
            </a:r>
            <a:r>
              <a:rPr lang="ru-RU" sz="700" dirty="0">
                <a:latin typeface="Proxima Nova Rg" panose="02000506030000020004" pitchFamily="50" charset="0"/>
              </a:rPr>
              <a:t>домов (помещений), расположенных на сельских территориях (сельских агломерациях)</a:t>
            </a: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76" y="4149080"/>
            <a:ext cx="236624" cy="268899"/>
          </a:xfrm>
          <a:prstGeom prst="rect">
            <a:avLst/>
          </a:prstGeom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77" y="4631723"/>
            <a:ext cx="285253" cy="324161"/>
          </a:xfrm>
          <a:prstGeom prst="rect">
            <a:avLst/>
          </a:prstGeom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28" y="4553313"/>
            <a:ext cx="220344" cy="250399"/>
          </a:xfrm>
          <a:prstGeom prst="rect">
            <a:avLst/>
          </a:prstGeom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65" y="4274483"/>
            <a:ext cx="248173" cy="282024"/>
          </a:xfrm>
          <a:prstGeom prst="rect">
            <a:avLst/>
          </a:prstGeom>
        </p:spPr>
      </p:pic>
      <p:sp>
        <p:nvSpPr>
          <p:cNvPr id="147" name="Прямоугольник 146"/>
          <p:cNvSpPr/>
          <p:nvPr/>
        </p:nvSpPr>
        <p:spPr>
          <a:xfrm>
            <a:off x="1728037" y="5245571"/>
            <a:ext cx="35101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Proxima Nova Rg" panose="02000506030000020004" pitchFamily="50" charset="0"/>
              </a:rPr>
              <a:t>Ремонт </a:t>
            </a:r>
            <a:r>
              <a:rPr lang="ru-RU" sz="1000" dirty="0">
                <a:latin typeface="Proxima Nova Rg" panose="02000506030000020004" pitchFamily="50" charset="0"/>
              </a:rPr>
              <a:t>жилых домов (помещений), расположенных на сельских территориях (сельских агломерациях), по договорам подряда, заключенным с подрядными организациями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6392358" y="4132224"/>
            <a:ext cx="360120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Proxima Nova Rg" panose="02000506030000020004" pitchFamily="50" charset="0"/>
              </a:rPr>
              <a:t>от </a:t>
            </a:r>
            <a:r>
              <a:rPr lang="ru-RU" sz="1600" b="1" dirty="0" smtClean="0">
                <a:latin typeface="Proxima Nova Rg" panose="02000506030000020004" pitchFamily="50" charset="0"/>
              </a:rPr>
              <a:t>30 </a:t>
            </a:r>
            <a:r>
              <a:rPr lang="ru-RU" sz="900" b="1" dirty="0" smtClean="0">
                <a:latin typeface="Proxima Nova Rg" panose="02000506030000020004" pitchFamily="50" charset="0"/>
              </a:rPr>
              <a:t>тыс. руб. до </a:t>
            </a:r>
            <a:r>
              <a:rPr lang="ru-RU" sz="1600" b="1" dirty="0" smtClean="0">
                <a:latin typeface="Proxima Nova Rg" panose="02000506030000020004" pitchFamily="50" charset="0"/>
              </a:rPr>
              <a:t>7</a:t>
            </a:r>
            <a:r>
              <a:rPr lang="en-US" sz="1600" b="1" dirty="0" smtClean="0">
                <a:latin typeface="Proxima Nova Rg" panose="02000506030000020004" pitchFamily="50" charset="0"/>
              </a:rPr>
              <a:t>0</a:t>
            </a:r>
            <a:r>
              <a:rPr lang="ru-RU" sz="1600" b="1" dirty="0" smtClean="0">
                <a:latin typeface="Proxima Nova Rg" panose="02000506030000020004" pitchFamily="50" charset="0"/>
              </a:rPr>
              <a:t>0 </a:t>
            </a:r>
            <a:r>
              <a:rPr lang="ru-RU" sz="900" b="1" dirty="0" smtClean="0">
                <a:latin typeface="Proxima Nova Rg" panose="02000506030000020004" pitchFamily="50" charset="0"/>
              </a:rPr>
              <a:t>тыс. руб.</a:t>
            </a:r>
            <a:r>
              <a:rPr lang="ru-RU" sz="800" baseline="30000" dirty="0" smtClean="0">
                <a:latin typeface="Proxima Nova Rg" panose="02000506030000020004" pitchFamily="50" charset="0"/>
              </a:rPr>
              <a:t>2</a:t>
            </a:r>
            <a:r>
              <a:rPr lang="ru-RU" sz="700" b="1" dirty="0" smtClean="0">
                <a:latin typeface="Proxima Nova Rg" panose="02000506030000020004" pitchFamily="50" charset="0"/>
              </a:rPr>
              <a:t> </a:t>
            </a:r>
            <a:endParaRPr lang="ru-RU" sz="1100" b="1" dirty="0">
              <a:latin typeface="Proxima Nova Rg" panose="02000506030000020004" pitchFamily="50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6389787" y="5245571"/>
            <a:ext cx="210268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>
                <a:latin typeface="Proxima Nova Rg" panose="02000506030000020004" pitchFamily="50" charset="0"/>
              </a:rPr>
              <a:t>от</a:t>
            </a:r>
            <a:r>
              <a:rPr lang="ru-RU" sz="1600" b="1" dirty="0">
                <a:latin typeface="Proxima Nova Rg" panose="02000506030000020004" pitchFamily="50" charset="0"/>
              </a:rPr>
              <a:t> 6 до 60 </a:t>
            </a:r>
            <a:r>
              <a:rPr lang="ru-RU" sz="900" b="1" dirty="0">
                <a:latin typeface="Proxima Nova Rg" panose="02000506030000020004" pitchFamily="50" charset="0"/>
              </a:rPr>
              <a:t>мес. (вкл</a:t>
            </a:r>
            <a:r>
              <a:rPr lang="ru-RU" sz="900" b="1" dirty="0" smtClean="0">
                <a:latin typeface="Proxima Nova Rg" panose="02000506030000020004" pitchFamily="50" charset="0"/>
              </a:rPr>
              <a:t>.)</a:t>
            </a:r>
            <a:endParaRPr lang="ru-RU" sz="900" b="1" dirty="0">
              <a:latin typeface="Proxima Nova Rg" panose="02000506030000020004" pitchFamily="50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6185173" y="5486872"/>
            <a:ext cx="26085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700" dirty="0" smtClean="0">
                <a:latin typeface="Proxima Nova Rg" panose="02000506030000020004" pitchFamily="50" charset="0"/>
              </a:rPr>
              <a:t>если </a:t>
            </a:r>
            <a:r>
              <a:rPr lang="ru-RU" sz="700" dirty="0">
                <a:latin typeface="Proxima Nova Rg" panose="02000506030000020004" pitchFamily="50" charset="0"/>
              </a:rPr>
              <a:t>Заемщик работает по срочному трудовому </a:t>
            </a:r>
            <a:r>
              <a:rPr lang="ru-RU" sz="700" dirty="0" smtClean="0">
                <a:latin typeface="Proxima Nova Rg" panose="02000506030000020004" pitchFamily="50" charset="0"/>
              </a:rPr>
              <a:t>договору, то срок </a:t>
            </a:r>
            <a:r>
              <a:rPr lang="ru-RU" sz="700" dirty="0">
                <a:latin typeface="Proxima Nova Rg" panose="02000506030000020004" pitchFamily="50" charset="0"/>
              </a:rPr>
              <a:t>кредитования не </a:t>
            </a:r>
            <a:r>
              <a:rPr lang="ru-RU" sz="700" dirty="0" smtClean="0">
                <a:latin typeface="Proxima Nova Rg" panose="02000506030000020004" pitchFamily="50" charset="0"/>
              </a:rPr>
              <a:t>превышает </a:t>
            </a:r>
            <a:r>
              <a:rPr lang="ru-RU" sz="700" dirty="0">
                <a:latin typeface="Proxima Nova Rg" panose="02000506030000020004" pitchFamily="50" charset="0"/>
              </a:rPr>
              <a:t>срока действия трудового </a:t>
            </a:r>
            <a:r>
              <a:rPr lang="ru-RU" sz="700" dirty="0" smtClean="0">
                <a:latin typeface="Proxima Nova Rg" panose="02000506030000020004" pitchFamily="50" charset="0"/>
              </a:rPr>
              <a:t>договора</a:t>
            </a:r>
            <a:endParaRPr lang="ru-RU" sz="700" dirty="0">
              <a:latin typeface="Proxima Nova Rg" panose="02000506030000020004" pitchFamily="50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6192324" y="4337257"/>
            <a:ext cx="2664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Proxima Nova Rg" panose="02000506030000020004" pitchFamily="50" charset="0"/>
              </a:rPr>
              <a:t>для проживающих </a:t>
            </a:r>
            <a:r>
              <a:rPr lang="ru-RU" sz="700" dirty="0">
                <a:latin typeface="Proxima Nova Rg" panose="02000506030000020004" pitchFamily="50" charset="0"/>
              </a:rPr>
              <a:t>на сельских территориях (сельских агломерациях) субъектов Российской Федерации, входящих в состав Дальневосточного федерального округа и Ленинградской области </a:t>
            </a:r>
          </a:p>
        </p:txBody>
      </p:sp>
      <p:pic>
        <p:nvPicPr>
          <p:cNvPr id="162" name="Рисунок 1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459" y="4182325"/>
            <a:ext cx="161899" cy="161899"/>
          </a:xfrm>
          <a:prstGeom prst="rect">
            <a:avLst/>
          </a:prstGeom>
        </p:spPr>
      </p:pic>
      <p:sp>
        <p:nvSpPr>
          <p:cNvPr id="163" name="Прямоугольник 162"/>
          <p:cNvSpPr/>
          <p:nvPr/>
        </p:nvSpPr>
        <p:spPr>
          <a:xfrm>
            <a:off x="6408584" y="4833356"/>
            <a:ext cx="3584976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Proxima Nova Rg" panose="02000506030000020004" pitchFamily="50" charset="0"/>
              </a:rPr>
              <a:t>от </a:t>
            </a:r>
            <a:r>
              <a:rPr lang="ru-RU" sz="1600" b="1" dirty="0">
                <a:latin typeface="Proxima Nova Rg" panose="02000506030000020004" pitchFamily="50" charset="0"/>
              </a:rPr>
              <a:t>30 </a:t>
            </a:r>
            <a:r>
              <a:rPr lang="ru-RU" sz="900" b="1" dirty="0">
                <a:latin typeface="Proxima Nova Rg" panose="02000506030000020004" pitchFamily="50" charset="0"/>
              </a:rPr>
              <a:t>ты</a:t>
            </a:r>
            <a:r>
              <a:rPr lang="ru-RU" sz="900" b="1" dirty="0" smtClean="0">
                <a:latin typeface="Proxima Nova Rg" panose="02000506030000020004" pitchFamily="50" charset="0"/>
              </a:rPr>
              <a:t>с. руб. до</a:t>
            </a:r>
            <a:r>
              <a:rPr lang="ru-RU" sz="1600" b="1" dirty="0" smtClean="0">
                <a:latin typeface="Proxima Nova Rg" panose="02000506030000020004" pitchFamily="50" charset="0"/>
              </a:rPr>
              <a:t> 5</a:t>
            </a:r>
            <a:r>
              <a:rPr lang="en-US" sz="1600" b="1" dirty="0" smtClean="0">
                <a:latin typeface="Proxima Nova Rg" panose="02000506030000020004" pitchFamily="50" charset="0"/>
              </a:rPr>
              <a:t>0</a:t>
            </a:r>
            <a:r>
              <a:rPr lang="ru-RU" sz="1600" b="1" dirty="0" smtClean="0">
                <a:latin typeface="Proxima Nova Rg" panose="02000506030000020004" pitchFamily="50" charset="0"/>
              </a:rPr>
              <a:t>0 </a:t>
            </a:r>
            <a:r>
              <a:rPr lang="ru-RU" sz="800" b="1" dirty="0">
                <a:latin typeface="Proxima Nova Rg" panose="02000506030000020004" pitchFamily="50" charset="0"/>
              </a:rPr>
              <a:t>тыс. </a:t>
            </a:r>
            <a:r>
              <a:rPr lang="ru-RU" sz="800" b="1" dirty="0" smtClean="0">
                <a:latin typeface="Proxima Nova Rg" panose="02000506030000020004" pitchFamily="50" charset="0"/>
              </a:rPr>
              <a:t>руб.</a:t>
            </a:r>
            <a:r>
              <a:rPr lang="ru-RU" sz="800" baseline="30000" dirty="0" smtClean="0">
                <a:latin typeface="Proxima Nova Rg" panose="02000506030000020004" pitchFamily="50" charset="0"/>
              </a:rPr>
              <a:t>2</a:t>
            </a:r>
            <a:r>
              <a:rPr lang="ru-RU" sz="700" b="1" dirty="0" smtClean="0">
                <a:latin typeface="Proxima Nova Rg" panose="02000506030000020004" pitchFamily="50" charset="0"/>
              </a:rPr>
              <a:t> </a:t>
            </a:r>
            <a:endParaRPr lang="ru-RU" sz="1100" b="1" dirty="0">
              <a:latin typeface="Proxima Nova Rg" panose="02000506030000020004" pitchFamily="50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6230459" y="5083709"/>
            <a:ext cx="25273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latin typeface="Proxima Nova Rg" panose="02000506030000020004" pitchFamily="50" charset="0"/>
              </a:rPr>
              <a:t>в остальных случаях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238172" y="4180916"/>
            <a:ext cx="954151" cy="10558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>
                <a:latin typeface="Proxima Nova Rg" panose="02000506030000020004" pitchFamily="50" charset="0"/>
              </a:rPr>
              <a:t>Сумма </a:t>
            </a:r>
            <a:r>
              <a:rPr lang="ru-RU" sz="1200" dirty="0" smtClean="0">
                <a:latin typeface="Proxima Nova Rg" panose="02000506030000020004" pitchFamily="50" charset="0"/>
              </a:rPr>
              <a:t>кредита**</a:t>
            </a:r>
            <a:endParaRPr lang="ru-RU" sz="1200" dirty="0">
              <a:latin typeface="Proxima Nova Rg" panose="02000506030000020004" pitchFamily="50" charset="0"/>
            </a:endParaRPr>
          </a:p>
        </p:txBody>
      </p:sp>
      <p:pic>
        <p:nvPicPr>
          <p:cNvPr id="167" name="Рисунок 1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2924944"/>
            <a:ext cx="142467" cy="161899"/>
          </a:xfrm>
          <a:prstGeom prst="rect">
            <a:avLst/>
          </a:prstGeom>
        </p:spPr>
      </p:pic>
      <p:pic>
        <p:nvPicPr>
          <p:cNvPr id="168" name="Рисунок 1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986" y="4901147"/>
            <a:ext cx="161899" cy="161899"/>
          </a:xfrm>
          <a:prstGeom prst="rect">
            <a:avLst/>
          </a:prstGeom>
        </p:spPr>
      </p:pic>
      <p:sp>
        <p:nvSpPr>
          <p:cNvPr id="169" name="TextBox 168"/>
          <p:cNvSpPr txBox="1"/>
          <p:nvPr/>
        </p:nvSpPr>
        <p:spPr>
          <a:xfrm>
            <a:off x="173421" y="2873891"/>
            <a:ext cx="1266876" cy="219928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>
                <a:latin typeface="Proxima Nova Rg" panose="02000506030000020004" pitchFamily="50" charset="0"/>
              </a:rPr>
              <a:t>Цель кредита</a:t>
            </a:r>
            <a:endParaRPr lang="ru-RU" sz="1200" dirty="0">
              <a:latin typeface="Proxima Nova Rg" panose="02000506030000020004" pitchFamily="50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245695" y="5316493"/>
            <a:ext cx="932486" cy="52092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>
                <a:latin typeface="Proxima Nova Rg" panose="02000506030000020004" pitchFamily="50" charset="0"/>
              </a:rPr>
              <a:t>Срок </a:t>
            </a:r>
            <a:r>
              <a:rPr lang="ru-RU" dirty="0">
                <a:latin typeface="Proxima Nova Rg" panose="02000506030000020004" pitchFamily="50" charset="0"/>
              </a:rPr>
              <a:t>кредита</a:t>
            </a:r>
          </a:p>
        </p:txBody>
      </p:sp>
      <p:pic>
        <p:nvPicPr>
          <p:cNvPr id="171" name="Рисунок 17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888" y="5316493"/>
            <a:ext cx="161899" cy="161899"/>
          </a:xfrm>
          <a:prstGeom prst="rect">
            <a:avLst/>
          </a:prstGeom>
        </p:spPr>
      </p:pic>
      <p:sp>
        <p:nvSpPr>
          <p:cNvPr id="172" name="Прямоугольник 171"/>
          <p:cNvSpPr/>
          <p:nvPr/>
        </p:nvSpPr>
        <p:spPr>
          <a:xfrm>
            <a:off x="1725859" y="2074558"/>
            <a:ext cx="34281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Proxima Nova Rg" panose="02000506030000020004" pitchFamily="50" charset="0"/>
              </a:rPr>
              <a:t>Постоянная регистрация на сельской территории </a:t>
            </a:r>
            <a:r>
              <a:rPr lang="ru-RU" sz="1050" dirty="0">
                <a:latin typeface="Proxima Nova Rg" panose="02000506030000020004" pitchFamily="50" charset="0"/>
              </a:rPr>
              <a:t>(</a:t>
            </a:r>
            <a:r>
              <a:rPr lang="ru-RU" sz="1050" dirty="0" smtClean="0">
                <a:latin typeface="Proxima Nova Rg" panose="02000506030000020004" pitchFamily="50" charset="0"/>
              </a:rPr>
              <a:t>сельской агломерации)</a:t>
            </a:r>
            <a:endParaRPr lang="ru-RU" sz="1050" dirty="0">
              <a:effectLst/>
              <a:latin typeface="Proxima Nova Rg" panose="02000506030000020004" pitchFamily="50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9629" y="1681508"/>
            <a:ext cx="1290005" cy="71267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>
                <a:latin typeface="Proxima Nova Rg" panose="02000506030000020004" pitchFamily="50" charset="0"/>
              </a:rPr>
              <a:t>Требования к Заемщику</a:t>
            </a:r>
            <a:endParaRPr lang="ru-RU" sz="1200" dirty="0">
              <a:latin typeface="Proxima Nova Rg" panose="02000506030000020004" pitchFamily="50" charset="0"/>
            </a:endParaRPr>
          </a:p>
        </p:txBody>
      </p:sp>
      <p:pic>
        <p:nvPicPr>
          <p:cNvPr id="174" name="Рисунок 1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1708332"/>
            <a:ext cx="161899" cy="161899"/>
          </a:xfrm>
          <a:prstGeom prst="rect">
            <a:avLst/>
          </a:prstGeom>
        </p:spPr>
      </p:pic>
      <p:pic>
        <p:nvPicPr>
          <p:cNvPr id="175" name="Рисунок 1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2108745"/>
            <a:ext cx="161899" cy="161899"/>
          </a:xfrm>
          <a:prstGeom prst="rect">
            <a:avLst/>
          </a:prstGeom>
        </p:spPr>
      </p:pic>
      <p:sp>
        <p:nvSpPr>
          <p:cNvPr id="176" name="Прямоугольник 175"/>
          <p:cNvSpPr/>
          <p:nvPr/>
        </p:nvSpPr>
        <p:spPr>
          <a:xfrm>
            <a:off x="1727106" y="1615341"/>
            <a:ext cx="3231087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Proxima Nova Rg" panose="02000506030000020004" pitchFamily="50" charset="0"/>
              </a:rPr>
              <a:t>Возраст от </a:t>
            </a:r>
            <a:r>
              <a:rPr lang="ru-RU" sz="1050" dirty="0">
                <a:latin typeface="Proxima Nova Rg" panose="02000506030000020004" pitchFamily="50" charset="0"/>
              </a:rPr>
              <a:t>23 до 65 лет </a:t>
            </a:r>
            <a:r>
              <a:rPr lang="ru-RU" sz="900" dirty="0">
                <a:latin typeface="Proxima Nova Rg" panose="02000506030000020004" pitchFamily="50" charset="0"/>
              </a:rPr>
              <a:t>(вкл.) на момент окончания кредита</a:t>
            </a:r>
          </a:p>
        </p:txBody>
      </p:sp>
      <p:grpSp>
        <p:nvGrpSpPr>
          <p:cNvPr id="179" name="Группа 178"/>
          <p:cNvGrpSpPr/>
          <p:nvPr/>
        </p:nvGrpSpPr>
        <p:grpSpPr>
          <a:xfrm>
            <a:off x="5229586" y="1677645"/>
            <a:ext cx="1371600" cy="1371600"/>
            <a:chOff x="4768651" y="2627803"/>
            <a:chExt cx="1371600" cy="1371600"/>
          </a:xfrm>
        </p:grpSpPr>
        <p:sp>
          <p:nvSpPr>
            <p:cNvPr id="180" name="Овал 179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Proxima Nova Rg" panose="02000506030000020004" pitchFamily="50" charset="0"/>
              </a:endParaRPr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5788209" y="3094047"/>
              <a:ext cx="33214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Proxima Nova Rg" panose="02000506030000020004" pitchFamily="50" charset="0"/>
                </a:rPr>
                <a:t>%</a:t>
              </a:r>
              <a:r>
                <a:rPr lang="ru-RU" sz="1200" baseline="30000" dirty="0" smtClean="0">
                  <a:latin typeface="Proxima Nova Rg" panose="02000506030000020004" pitchFamily="50" charset="0"/>
                </a:rPr>
                <a:t>1</a:t>
              </a:r>
              <a:endParaRPr lang="ru-RU" sz="1200" dirty="0">
                <a:latin typeface="Proxima Nova Rg" panose="02000506030000020004" pitchFamily="50" charset="0"/>
              </a:endParaRPr>
            </a:p>
          </p:txBody>
        </p:sp>
        <p:sp>
          <p:nvSpPr>
            <p:cNvPr id="182" name="Rectangle 122"/>
            <p:cNvSpPr>
              <a:spLocks noChangeArrowheads="1"/>
            </p:cNvSpPr>
            <p:nvPr/>
          </p:nvSpPr>
          <p:spPr bwMode="auto">
            <a:xfrm>
              <a:off x="4924113" y="3128805"/>
              <a:ext cx="1069597" cy="53027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3600" b="1" dirty="0">
                  <a:latin typeface="Proxima Nova Rg" panose="02000506030000020004" pitchFamily="50" charset="0"/>
                </a:rPr>
                <a:t>3</a:t>
              </a:r>
              <a:r>
                <a:rPr lang="ru-RU" sz="3600" b="1" dirty="0" smtClean="0">
                  <a:latin typeface="Proxima Nova Rg" panose="02000506030000020004" pitchFamily="50" charset="0"/>
                </a:rPr>
                <a:t>,25</a:t>
              </a:r>
              <a:endParaRPr lang="ru-RU" sz="3600" b="1" dirty="0">
                <a:latin typeface="Proxima Nova Rg" panose="02000506030000020004" pitchFamily="50" charset="0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5117660" y="3661137"/>
              <a:ext cx="6848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Proxima Nova Rg" panose="02000506030000020004" pitchFamily="50" charset="0"/>
                </a:rPr>
                <a:t>годовых</a:t>
              </a:r>
              <a:endParaRPr lang="ru-RU" sz="1000" dirty="0">
                <a:latin typeface="Proxima Nova Rg" panose="02000506030000020004" pitchFamily="50" charset="0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5259421" y="2864895"/>
              <a:ext cx="31451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Proxima Nova Rg" panose="02000506030000020004" pitchFamily="50" charset="0"/>
                </a:rPr>
                <a:t>от</a:t>
              </a:r>
              <a:endParaRPr lang="ru-RU" sz="1000" dirty="0">
                <a:latin typeface="Proxima Nova Rg" panose="02000506030000020004" pitchFamily="50" charset="0"/>
              </a:endParaRPr>
            </a:p>
          </p:txBody>
        </p:sp>
      </p:grpSp>
      <p:sp>
        <p:nvSpPr>
          <p:cNvPr id="185" name="Прямоугольник 184"/>
          <p:cNvSpPr/>
          <p:nvPr/>
        </p:nvSpPr>
        <p:spPr>
          <a:xfrm>
            <a:off x="5155283" y="6453336"/>
            <a:ext cx="441870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Proxima Nova Rg" panose="02000506030000020004" pitchFamily="50" charset="0"/>
              </a:rPr>
              <a:t>1 - при </a:t>
            </a:r>
            <a:r>
              <a:rPr lang="ru-RU" sz="700" dirty="0">
                <a:latin typeface="Proxima Nova Rg" panose="02000506030000020004" pitchFamily="50" charset="0"/>
              </a:rPr>
              <a:t>наличии личного </a:t>
            </a:r>
            <a:r>
              <a:rPr lang="ru-RU" sz="700" dirty="0" smtClean="0">
                <a:latin typeface="Proxima Nova Rg" panose="02000506030000020004" pitchFamily="50" charset="0"/>
              </a:rPr>
              <a:t>страхования</a:t>
            </a:r>
            <a:r>
              <a:rPr lang="ru-RU" sz="700" dirty="0">
                <a:latin typeface="Proxima Nova Rg" panose="02000506030000020004" pitchFamily="50" charset="0"/>
              </a:rPr>
              <a:t>, при отсутствии личного страхования </a:t>
            </a:r>
            <a:r>
              <a:rPr lang="ru-RU" sz="700" dirty="0" smtClean="0">
                <a:latin typeface="Proxima Nova Rg" panose="02000506030000020004" pitchFamily="50" charset="0"/>
              </a:rPr>
              <a:t>– 5% </a:t>
            </a:r>
            <a:r>
              <a:rPr lang="ru-RU" sz="700" dirty="0">
                <a:latin typeface="Proxima Nova Rg" panose="02000506030000020004" pitchFamily="50" charset="0"/>
              </a:rPr>
              <a:t>годовых 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245696" y="5910850"/>
            <a:ext cx="946628" cy="39847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>
                <a:latin typeface="Proxima Nova Rg" panose="02000506030000020004" pitchFamily="50" charset="0"/>
              </a:rPr>
              <a:t>Лимит кредита</a:t>
            </a:r>
            <a:endParaRPr lang="ru-RU" dirty="0">
              <a:latin typeface="Proxima Nova Rg" panose="02000506030000020004" pitchFamily="50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6327766" y="5921882"/>
            <a:ext cx="36657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dirty="0" smtClean="0">
                <a:latin typeface="Proxima Nova Rg" panose="02000506030000020004" pitchFamily="50" charset="0"/>
              </a:rPr>
              <a:t> </a:t>
            </a:r>
            <a:r>
              <a:rPr lang="ru-RU" sz="900" b="1" dirty="0">
                <a:latin typeface="Proxima Nova Rg" panose="02000506030000020004" pitchFamily="50" charset="0"/>
              </a:rPr>
              <a:t>1,4 млн ₽ </a:t>
            </a:r>
            <a:r>
              <a:rPr lang="ru-RU" sz="900" b="1" dirty="0" smtClean="0">
                <a:latin typeface="Proxima Nova Rg" panose="02000506030000020004" pitchFamily="50" charset="0"/>
              </a:rPr>
              <a:t>(вкл.) для </a:t>
            </a:r>
            <a:r>
              <a:rPr lang="ru-RU" sz="900" b="1" dirty="0">
                <a:latin typeface="Proxima Nova Rg" panose="02000506030000020004" pitchFamily="50" charset="0"/>
              </a:rPr>
              <a:t>сельских жителей Ленобласти и </a:t>
            </a:r>
            <a:r>
              <a:rPr lang="ru-RU" sz="900" b="1" dirty="0" smtClean="0">
                <a:latin typeface="Proxima Nova Rg" panose="02000506030000020004" pitchFamily="50" charset="0"/>
              </a:rPr>
              <a:t>ДФО</a:t>
            </a:r>
            <a:endParaRPr lang="ru-RU" sz="900" b="1" dirty="0">
              <a:latin typeface="Proxima Nova Rg" panose="02000506030000020004" pitchFamily="50" charset="0"/>
            </a:endParaRPr>
          </a:p>
        </p:txBody>
      </p:sp>
      <p:pic>
        <p:nvPicPr>
          <p:cNvPr id="188" name="Рисунок 1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001" y="5314070"/>
            <a:ext cx="142467" cy="16189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4532" y="5083709"/>
            <a:ext cx="63972" cy="827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Proxima Nova Rg" panose="02000506030000020004" pitchFamily="50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363461" y="6145803"/>
            <a:ext cx="35425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Proxima Nova Rg" panose="02000506030000020004" pitchFamily="50" charset="0"/>
              </a:rPr>
              <a:t>1,0 </a:t>
            </a:r>
            <a:r>
              <a:rPr lang="ru-RU" sz="900" b="1" dirty="0">
                <a:latin typeface="Proxima Nova Rg" panose="02000506030000020004" pitchFamily="50" charset="0"/>
              </a:rPr>
              <a:t>млн </a:t>
            </a:r>
            <a:r>
              <a:rPr lang="ru-RU" sz="900" b="1" dirty="0" smtClean="0">
                <a:latin typeface="Proxima Nova Rg" panose="02000506030000020004" pitchFamily="50" charset="0"/>
              </a:rPr>
              <a:t>₽ (вкл.) </a:t>
            </a:r>
            <a:r>
              <a:rPr lang="ru-RU" sz="900" b="1" dirty="0">
                <a:latin typeface="Proxima Nova Rg" panose="02000506030000020004" pitchFamily="50" charset="0"/>
              </a:rPr>
              <a:t>для сельских жителей прочих </a:t>
            </a:r>
            <a:r>
              <a:rPr lang="ru-RU" sz="900" b="1" dirty="0" smtClean="0">
                <a:latin typeface="Proxima Nova Rg" panose="02000506030000020004" pitchFamily="50" charset="0"/>
              </a:rPr>
              <a:t>субъектов</a:t>
            </a:r>
            <a:endParaRPr lang="ru-RU" sz="900" b="1" dirty="0">
              <a:latin typeface="Proxima Nova Rg" panose="02000506030000020004" pitchFamily="50" charset="0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725" y="5953421"/>
            <a:ext cx="161899" cy="161899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17" y="6172644"/>
            <a:ext cx="161899" cy="161899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1723656" y="3429000"/>
            <a:ext cx="3287832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Proxima Nova Rg" panose="02000506030000020004" pitchFamily="50" charset="0"/>
              </a:rPr>
              <a:t>до 40% кредита на приобретение оборудования/</a:t>
            </a:r>
            <a:r>
              <a:rPr lang="ru-RU" sz="1000" dirty="0">
                <a:latin typeface="Proxima Nova Rg" panose="02000506030000020004" pitchFamily="50" charset="0"/>
              </a:rPr>
              <a:t> стройматериалов</a:t>
            </a:r>
            <a:r>
              <a:rPr lang="ru-RU" sz="1000" dirty="0" smtClean="0">
                <a:latin typeface="Proxima Nova Rg" panose="02000506030000020004" pitchFamily="50" charset="0"/>
              </a:rPr>
              <a:t> без заключения договора подряда (по договору купли-продажи)</a:t>
            </a:r>
            <a:endParaRPr lang="ru-RU" sz="1100" dirty="0">
              <a:latin typeface="Proxima Nova Rg" panose="02000506030000020004" pitchFamily="50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3557004"/>
            <a:ext cx="142467" cy="161899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5154036" y="6598513"/>
            <a:ext cx="45205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ru-RU" sz="700" dirty="0" smtClean="0">
                <a:latin typeface="Arial" panose="020B0604020202020204" pitchFamily="34" charset="0"/>
              </a:rPr>
              <a:t>2 - количество </a:t>
            </a:r>
            <a:r>
              <a:rPr lang="ru-RU" sz="700" dirty="0">
                <a:latin typeface="Arial" panose="020B0604020202020204" pitchFamily="34" charset="0"/>
              </a:rPr>
              <a:t>кредитов, доступных по </a:t>
            </a:r>
            <a:r>
              <a:rPr lang="ru-RU" sz="700" dirty="0" smtClean="0">
                <a:latin typeface="Arial" panose="020B0604020202020204" pitchFamily="34" charset="0"/>
              </a:rPr>
              <a:t>продукту: единожды </a:t>
            </a:r>
            <a:r>
              <a:rPr lang="ru-RU" sz="700" dirty="0">
                <a:latin typeface="Arial" panose="020B0604020202020204" pitchFamily="34" charset="0"/>
              </a:rPr>
              <a:t>на каждую из целей (совокупно 2 кредита)</a:t>
            </a:r>
          </a:p>
          <a:p>
            <a:r>
              <a:rPr lang="ru-RU" sz="700" dirty="0" smtClean="0">
                <a:latin typeface="Arial" panose="020B0604020202020204" pitchFamily="34" charset="0"/>
              </a:rPr>
              <a:t> </a:t>
            </a:r>
            <a:endParaRPr lang="ru-RU" sz="700" dirty="0">
              <a:latin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1026" y="6004986"/>
            <a:ext cx="2622763" cy="853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76" y="6196306"/>
            <a:ext cx="2176441" cy="42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3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>
                <a:latin typeface="Proxima Nova Rg" panose="02000506030000020004" pitchFamily="50" charset="0"/>
              </a:rPr>
              <a:pPr/>
              <a:t>3</a:t>
            </a:fld>
            <a:endParaRPr lang="ru-RU" dirty="0">
              <a:latin typeface="Proxima Nova Rg" panose="02000506030000020004" pitchFamily="50" charset="0"/>
            </a:endParaRPr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Proxima Nova Rg" panose="02000506030000020004" pitchFamily="50" charset="0"/>
                <a:cs typeface="Arial" panose="020B0604020202020204" pitchFamily="34" charset="0"/>
              </a:rPr>
              <a:t>Сделайте несколько простых шагов и получите потребительский кредит по льготной процентной ставке</a:t>
            </a:r>
            <a:endParaRPr lang="ru-RU" sz="2000" dirty="0">
              <a:latin typeface="Proxima Nova Rg" panose="02000506030000020004" pitchFamily="50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26" y="995103"/>
            <a:ext cx="5309064" cy="3370001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Proxima Nova Rg" panose="02000506030000020004" pitchFamily="50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037" y="1043564"/>
            <a:ext cx="4562507" cy="32700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99533" y="4535264"/>
            <a:ext cx="9584495" cy="163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Proxima Nova Rg" panose="02000506030000020004" pitchFamily="50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72480" y="1124744"/>
            <a:ext cx="1016197" cy="1040457"/>
            <a:chOff x="4768651" y="2627803"/>
            <a:chExt cx="1371600" cy="1371600"/>
          </a:xfrm>
        </p:grpSpPr>
        <p:sp>
          <p:nvSpPr>
            <p:cNvPr id="14" name="Овал 13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Proxima Nova Rg" panose="02000506030000020004" pitchFamily="50" charset="0"/>
              </a:endParaRPr>
            </a:p>
          </p:txBody>
        </p:sp>
        <p:sp>
          <p:nvSpPr>
            <p:cNvPr id="17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Proxima Nova Rg" panose="02000506030000020004" pitchFamily="50" charset="0"/>
                </a:rPr>
                <a:t>1</a:t>
              </a:r>
              <a:endParaRPr lang="ru-RU" sz="6600" b="1" dirty="0">
                <a:solidFill>
                  <a:schemeClr val="bg1"/>
                </a:solidFill>
                <a:latin typeface="Proxima Nova Rg" panose="02000506030000020004" pitchFamily="50" charset="0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305487" y="1390881"/>
            <a:ext cx="396061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xima Nova Rg" panose="02000506030000020004" pitchFamily="50" charset="0"/>
              </a:rPr>
              <a:t>предъявите паспорт с постоянной регистрацией на сельской территории (сельской агломерации) и документы, </a:t>
            </a:r>
            <a:r>
              <a:rPr lang="ru-RU" altLang="ru-RU" sz="1100" dirty="0">
                <a:latin typeface="Proxima Nova Rg" panose="02000506030000020004" pitchFamily="50" charset="0"/>
              </a:rPr>
              <a:t>подтверждающие финансовое состояние и трудовую </a:t>
            </a:r>
            <a:r>
              <a:rPr lang="ru-RU" altLang="ru-RU" sz="1100" dirty="0" smtClean="0">
                <a:latin typeface="Proxima Nova Rg" panose="02000506030000020004" pitchFamily="50" charset="0"/>
              </a:rPr>
              <a:t>занятость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Proxima Nova Rg" panose="02000506030000020004" pitchFamily="50" charset="0"/>
              </a:rPr>
              <a:t>сообщите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xima Nova Rg" panose="02000506030000020004" pitchFamily="50" charset="0"/>
              </a:rPr>
              <a:t>работнику банка номер СНИЛС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272480" y="2713995"/>
            <a:ext cx="1016197" cy="1040457"/>
            <a:chOff x="4768651" y="2627803"/>
            <a:chExt cx="1371600" cy="1371600"/>
          </a:xfrm>
        </p:grpSpPr>
        <p:sp>
          <p:nvSpPr>
            <p:cNvPr id="21" name="Овал 20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Proxima Nova Rg" panose="02000506030000020004" pitchFamily="50" charset="0"/>
              </a:endParaRPr>
            </a:p>
          </p:txBody>
        </p:sp>
        <p:sp>
          <p:nvSpPr>
            <p:cNvPr id="22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Proxima Nova Rg" panose="02000506030000020004" pitchFamily="50" charset="0"/>
                </a:rPr>
                <a:t>2</a:t>
              </a:r>
              <a:endParaRPr lang="ru-RU" sz="6600" b="1" dirty="0">
                <a:solidFill>
                  <a:schemeClr val="bg1"/>
                </a:solidFill>
                <a:latin typeface="Proxima Nova Rg" panose="02000506030000020004" pitchFamily="50" charset="0"/>
              </a:endParaRPr>
            </a:p>
          </p:txBody>
        </p:sp>
      </p:grp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260436" y="3191967"/>
            <a:ext cx="390216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Proxima Nova Rg" panose="02000506030000020004" pitchFamily="50" charset="0"/>
              </a:rPr>
              <a:t>выберете </a:t>
            </a:r>
            <a:r>
              <a:rPr lang="ru-RU" altLang="ru-RU" sz="1100" dirty="0" smtClean="0">
                <a:latin typeface="Proxima Nova Rg" panose="02000506030000020004" pitchFamily="50" charset="0"/>
              </a:rPr>
              <a:t>любую подрядную организацию/продавца по вашим критериям</a:t>
            </a:r>
            <a:endParaRPr lang="ru-RU" altLang="ru-RU" sz="1100" dirty="0">
              <a:latin typeface="Proxima Nova Rg" panose="02000506030000020004" pitchFamily="50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273131" y="2731220"/>
            <a:ext cx="42878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Proxima Nova Rg" panose="02000506030000020004" pitchFamily="50" charset="0"/>
              </a:rPr>
              <a:t>ПОСЛЕ ПОЛУЧЕНИЯ ПОЛОЖИТЕЛЬНОГО РЕШЕНИЯ ПО ЗАЯВКЕ НА КРЕДИТ</a:t>
            </a:r>
            <a:endParaRPr lang="ru-RU" altLang="ru-RU" sz="1400" b="1" dirty="0">
              <a:latin typeface="Proxima Nova Rg" panose="02000506030000020004" pitchFamily="50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72480" y="4042082"/>
            <a:ext cx="1016197" cy="1040457"/>
            <a:chOff x="4768651" y="2627803"/>
            <a:chExt cx="1371600" cy="1371600"/>
          </a:xfrm>
        </p:grpSpPr>
        <p:sp>
          <p:nvSpPr>
            <p:cNvPr id="27" name="Овал 26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Proxima Nova Rg" panose="02000506030000020004" pitchFamily="50" charset="0"/>
              </a:endParaRPr>
            </a:p>
          </p:txBody>
        </p:sp>
        <p:sp>
          <p:nvSpPr>
            <p:cNvPr id="28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Proxima Nova Rg" panose="02000506030000020004" pitchFamily="50" charset="0"/>
                </a:rPr>
                <a:t>3</a:t>
              </a:r>
              <a:endParaRPr lang="ru-RU" sz="6600" b="1" dirty="0">
                <a:solidFill>
                  <a:schemeClr val="bg1"/>
                </a:solidFill>
                <a:latin typeface="Proxima Nova Rg" panose="02000506030000020004" pitchFamily="50" charset="0"/>
              </a:endParaRPr>
            </a:p>
          </p:txBody>
        </p:sp>
      </p:grp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1321151" y="4413012"/>
            <a:ext cx="748088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Proxima Nova Rg" panose="02000506030000020004" pitchFamily="50" charset="0"/>
              </a:rPr>
              <a:t>принесите договор </a:t>
            </a:r>
            <a:r>
              <a:rPr lang="ru-RU" altLang="ru-RU" sz="1100" dirty="0" smtClean="0">
                <a:latin typeface="Proxima Nova Rg" panose="02000506030000020004" pitchFamily="50" charset="0"/>
              </a:rPr>
              <a:t>подряда/договор купли-продажи (при наличии)</a:t>
            </a:r>
            <a:endParaRPr lang="ru-RU" altLang="ru-RU" sz="1100" dirty="0">
              <a:latin typeface="Proxima Nova Rg" panose="02000506030000020004" pitchFamily="50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Proxima Nova Rg" panose="02000506030000020004" pitchFamily="50" charset="0"/>
              </a:rPr>
              <a:t>подпишите </a:t>
            </a:r>
            <a:r>
              <a:rPr lang="ru-RU" altLang="ru-RU" sz="1100" dirty="0">
                <a:latin typeface="Proxima Nova Rg" panose="02000506030000020004" pitchFamily="50" charset="0"/>
              </a:rPr>
              <a:t>кредитный договор и получите </a:t>
            </a:r>
            <a:r>
              <a:rPr lang="ru-RU" altLang="ru-RU" sz="1100" dirty="0" smtClean="0">
                <a:latin typeface="Proxima Nova Rg" panose="02000506030000020004" pitchFamily="50" charset="0"/>
              </a:rPr>
              <a:t>кредит (кредитные </a:t>
            </a:r>
            <a:r>
              <a:rPr lang="ru-RU" altLang="ru-RU" sz="1100" dirty="0">
                <a:latin typeface="Proxima Nova Rg" panose="02000506030000020004" pitchFamily="50" charset="0"/>
              </a:rPr>
              <a:t>средства </a:t>
            </a:r>
            <a:r>
              <a:rPr lang="ru-RU" altLang="ru-RU" sz="1100" dirty="0" smtClean="0">
                <a:latin typeface="Proxima Nova Rg" panose="02000506030000020004" pitchFamily="50" charset="0"/>
              </a:rPr>
              <a:t>будут направлены на </a:t>
            </a:r>
            <a:r>
              <a:rPr lang="ru-RU" altLang="ru-RU" sz="1100" dirty="0">
                <a:latin typeface="Proxima Nova Rg" panose="02000506030000020004" pitchFamily="50" charset="0"/>
              </a:rPr>
              <a:t>счет подрядной </a:t>
            </a:r>
            <a:r>
              <a:rPr lang="ru-RU" altLang="ru-RU" sz="1100" dirty="0" smtClean="0">
                <a:latin typeface="Proxima Nova Rg" panose="02000506030000020004" pitchFamily="50" charset="0"/>
              </a:rPr>
              <a:t>организации, указанной </a:t>
            </a:r>
            <a:r>
              <a:rPr lang="ru-RU" altLang="ru-RU" sz="1100" dirty="0">
                <a:latin typeface="Proxima Nova Rg" panose="02000506030000020004" pitchFamily="50" charset="0"/>
              </a:rPr>
              <a:t>в договоре </a:t>
            </a:r>
            <a:r>
              <a:rPr lang="ru-RU" altLang="ru-RU" sz="1100" dirty="0" smtClean="0">
                <a:latin typeface="Proxima Nova Rg" panose="02000506030000020004" pitchFamily="50" charset="0"/>
              </a:rPr>
              <a:t>подряда/продавца, указанного в договоре купли-продажи)</a:t>
            </a:r>
            <a:endParaRPr lang="ru-RU" altLang="ru-RU" sz="1100" dirty="0">
              <a:latin typeface="Proxima Nova Rg" panose="02000506030000020004" pitchFamily="50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321153" y="4201343"/>
            <a:ext cx="4064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Proxima Nova Rg" panose="02000506030000020004" pitchFamily="50" charset="0"/>
              </a:rPr>
              <a:t>В ДЕНЬ ПОЛУЧЕНИЯ КРЕДИТА</a:t>
            </a:r>
            <a:endParaRPr lang="ru-RU" altLang="ru-RU" sz="1400" b="1" dirty="0">
              <a:latin typeface="Proxima Nova Rg" panose="02000506030000020004" pitchFamily="50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279677" y="5243662"/>
            <a:ext cx="8579315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Proxima Nova Rg" panose="02000506030000020004" pitchFamily="50" charset="0"/>
              </a:rPr>
              <a:t>После приобретения и монтажа оборудования/выполнения </a:t>
            </a:r>
            <a:r>
              <a:rPr lang="ru-RU" sz="1600" b="1" dirty="0" smtClean="0">
                <a:latin typeface="Proxima Nova Rg" panose="02000506030000020004" pitchFamily="50" charset="0"/>
              </a:rPr>
              <a:t>работ </a:t>
            </a:r>
            <a:r>
              <a:rPr lang="ru-RU" sz="1600" b="1" dirty="0">
                <a:latin typeface="Proxima Nova Rg" panose="02000506030000020004" pitchFamily="50" charset="0"/>
              </a:rPr>
              <a:t>- </a:t>
            </a:r>
            <a:r>
              <a:rPr lang="ru-RU" sz="1050" dirty="0">
                <a:latin typeface="Proxima Nova Rg" panose="02000506030000020004" pitchFamily="50" charset="0"/>
              </a:rPr>
              <a:t>п</a:t>
            </a:r>
            <a:r>
              <a:rPr lang="ru-RU" altLang="ru-RU" sz="1050" dirty="0">
                <a:latin typeface="Proxima Nova Rg" panose="02000506030000020004" pitchFamily="50" charset="0"/>
              </a:rPr>
              <a:t>редоставьте подтверждающий документ (акт выполненных работ, акт приема-передачи товаров и выполненных работ, и т.п. по договору подряда) в сроки, предусмотренные договором </a:t>
            </a:r>
            <a:r>
              <a:rPr lang="ru-RU" altLang="ru-RU" sz="1050" dirty="0" smtClean="0">
                <a:latin typeface="Proxima Nova Rg" panose="02000506030000020004" pitchFamily="50" charset="0"/>
              </a:rPr>
              <a:t>подряда/купли-продажи </a:t>
            </a:r>
            <a:r>
              <a:rPr lang="ru-RU" altLang="ru-RU" sz="1050" dirty="0">
                <a:latin typeface="Proxima Nova Rg" panose="02000506030000020004" pitchFamily="50" charset="0"/>
              </a:rPr>
              <a:t>и кредитным договором</a:t>
            </a:r>
            <a:r>
              <a:rPr lang="ru-RU" altLang="ru-RU" sz="1050" dirty="0" smtClean="0">
                <a:latin typeface="Proxima Nova Rg" panose="02000506030000020004" pitchFamily="50" charset="0"/>
              </a:rPr>
              <a:t>. </a:t>
            </a:r>
            <a:r>
              <a:rPr lang="ru-RU" altLang="ru-RU" sz="1050" dirty="0">
                <a:latin typeface="Proxima Nova Rg" panose="02000506030000020004" pitchFamily="50" charset="0"/>
              </a:rPr>
              <a:t>Своевременное предоставление документа является обязательным условием участия в Программе субсидирования и применения льготой процентной ставки. </a:t>
            </a:r>
            <a:endParaRPr lang="ru-RU" altLang="ru-RU" sz="1050" b="1" dirty="0">
              <a:latin typeface="Proxima Nova Rg" panose="02000506030000020004" pitchFamily="50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1247376" y="3523655"/>
            <a:ext cx="39021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Proxima Nova Rg" panose="02000506030000020004" pitchFamily="50" charset="0"/>
              </a:rPr>
              <a:t>заключите </a:t>
            </a:r>
            <a:r>
              <a:rPr lang="ru-RU" altLang="ru-RU" sz="1100" dirty="0">
                <a:latin typeface="Proxima Nova Rg" panose="02000506030000020004" pitchFamily="50" charset="0"/>
              </a:rPr>
              <a:t>с ней договор </a:t>
            </a:r>
            <a:r>
              <a:rPr lang="ru-RU" altLang="ru-RU" sz="1100" dirty="0" smtClean="0">
                <a:latin typeface="Proxima Nova Rg" panose="02000506030000020004" pitchFamily="50" charset="0"/>
              </a:rPr>
              <a:t>подряда/купли-продажи </a:t>
            </a:r>
            <a:r>
              <a:rPr lang="ru-RU" altLang="ru-RU" sz="1100" dirty="0">
                <a:latin typeface="Proxima Nova Rg" panose="02000506030000020004" pitchFamily="50" charset="0"/>
              </a:rPr>
              <a:t>на благоустройство жилого дома (помещения), расположенного на сельских территориях (сельских агломерациях</a:t>
            </a:r>
            <a:r>
              <a:rPr lang="ru-RU" altLang="ru-RU" sz="1100" dirty="0" smtClean="0">
                <a:latin typeface="Proxima Nova Rg" panose="02000506030000020004" pitchFamily="50" charset="0"/>
              </a:rPr>
              <a:t>)</a:t>
            </a:r>
            <a:endParaRPr lang="ru-RU" altLang="ru-RU" sz="700" dirty="0" smtClean="0">
              <a:latin typeface="Proxima Nova Rg" panose="02000506030000020004" pitchFamily="50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8461164" y="1121296"/>
            <a:ext cx="1339619" cy="1371600"/>
            <a:chOff x="4768651" y="2627803"/>
            <a:chExt cx="1371600" cy="1371600"/>
          </a:xfrm>
        </p:grpSpPr>
        <p:sp>
          <p:nvSpPr>
            <p:cNvPr id="35" name="Овал 34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Proxima Nova Rg" panose="02000506030000020004" pitchFamily="50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795698" y="3073537"/>
              <a:ext cx="34007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Proxima Nova Rg" panose="02000506030000020004" pitchFamily="50" charset="0"/>
                </a:rPr>
                <a:t>%</a:t>
              </a:r>
              <a:r>
                <a:rPr lang="ru-RU" sz="1200" baseline="30000" dirty="0" smtClean="0">
                  <a:latin typeface="Proxima Nova Rg" panose="02000506030000020004" pitchFamily="50" charset="0"/>
                </a:rPr>
                <a:t>1</a:t>
              </a:r>
              <a:endParaRPr lang="ru-RU" sz="1200" dirty="0">
                <a:latin typeface="Proxima Nova Rg" panose="02000506030000020004" pitchFamily="50" charset="0"/>
              </a:endParaRPr>
            </a:p>
          </p:txBody>
        </p:sp>
        <p:sp>
          <p:nvSpPr>
            <p:cNvPr id="37" name="Rectangle 122"/>
            <p:cNvSpPr>
              <a:spLocks noChangeArrowheads="1"/>
            </p:cNvSpPr>
            <p:nvPr/>
          </p:nvSpPr>
          <p:spPr bwMode="auto">
            <a:xfrm>
              <a:off x="4928313" y="3111116"/>
              <a:ext cx="1069597" cy="53027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3600" b="1" dirty="0">
                  <a:latin typeface="Proxima Nova Rg" panose="02000506030000020004" pitchFamily="50" charset="0"/>
                </a:rPr>
                <a:t>3</a:t>
              </a:r>
              <a:r>
                <a:rPr lang="ru-RU" sz="3600" b="1" dirty="0" smtClean="0">
                  <a:latin typeface="Proxima Nova Rg" panose="02000506030000020004" pitchFamily="50" charset="0"/>
                </a:rPr>
                <a:t>,25</a:t>
              </a:r>
              <a:endParaRPr lang="ru-RU" sz="3600" b="1" dirty="0">
                <a:latin typeface="Proxima Nova Rg" panose="02000506030000020004" pitchFamily="50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117660" y="3661137"/>
              <a:ext cx="70115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Proxima Nova Rg" panose="02000506030000020004" pitchFamily="50" charset="0"/>
                </a:rPr>
                <a:t>годовых</a:t>
              </a:r>
              <a:endParaRPr lang="ru-RU" sz="1000" dirty="0">
                <a:latin typeface="Proxima Nova Rg" panose="02000506030000020004" pitchFamily="50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259421" y="2864895"/>
              <a:ext cx="40738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Proxima Nova Rg" panose="02000506030000020004" pitchFamily="50" charset="0"/>
                </a:rPr>
                <a:t>от</a:t>
              </a:r>
              <a:endParaRPr lang="ru-RU" sz="1000" dirty="0">
                <a:latin typeface="Proxima Nova Rg" panose="02000506030000020004" pitchFamily="50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4502736" y="6488576"/>
            <a:ext cx="44187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Proxima Nova Rg" panose="02000506030000020004" pitchFamily="50" charset="0"/>
              </a:rPr>
              <a:t>1- при </a:t>
            </a:r>
            <a:r>
              <a:rPr lang="ru-RU" sz="800" dirty="0">
                <a:latin typeface="Proxima Nova Rg" panose="02000506030000020004" pitchFamily="50" charset="0"/>
              </a:rPr>
              <a:t>наличии личного </a:t>
            </a:r>
            <a:r>
              <a:rPr lang="ru-RU" sz="800" dirty="0" smtClean="0">
                <a:latin typeface="Proxima Nova Rg" panose="02000506030000020004" pitchFamily="50" charset="0"/>
              </a:rPr>
              <a:t>страхования</a:t>
            </a:r>
            <a:r>
              <a:rPr lang="ru-RU" sz="800" dirty="0">
                <a:latin typeface="Proxima Nova Rg" panose="02000506030000020004" pitchFamily="50" charset="0"/>
              </a:rPr>
              <a:t>, при отсутствии личного страхования </a:t>
            </a:r>
            <a:r>
              <a:rPr lang="ru-RU" sz="800" dirty="0" smtClean="0">
                <a:latin typeface="Proxima Nova Rg" panose="02000506030000020004" pitchFamily="50" charset="0"/>
              </a:rPr>
              <a:t>– 5% </a:t>
            </a:r>
            <a:r>
              <a:rPr lang="ru-RU" sz="800" dirty="0">
                <a:latin typeface="Proxima Nova Rg" panose="02000506030000020004" pitchFamily="50" charset="0"/>
              </a:rPr>
              <a:t>годовых </a:t>
            </a: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1315873" y="943805"/>
            <a:ext cx="42878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oxima Nova Rg" panose="02000506030000020004" pitchFamily="50" charset="0"/>
              </a:rPr>
              <a:t>ПОДАЙТЕ ЗАЯВКУ НА ЛЬГОТНЫЙ КРЕДИТ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latin typeface="Proxima Nova Rg" panose="02000506030000020004" pitchFamily="50" charset="0"/>
              </a:rPr>
              <a:t>в</a:t>
            </a:r>
            <a:r>
              <a:rPr lang="ru-RU" altLang="ru-RU" sz="1400" b="1" dirty="0" smtClean="0">
                <a:latin typeface="Proxima Nova Rg" panose="02000506030000020004" pitchFamily="50" charset="0"/>
              </a:rPr>
              <a:t> любом офисе Банка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roxima Nova Rg" panose="02000506030000020004" pitchFamily="5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roxima Nova Rg" panose="02000506030000020004" pitchFamily="50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1303763" y="2186280"/>
            <a:ext cx="35052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 smtClean="0">
                <a:latin typeface="Proxima Nova Rg" panose="02000506030000020004" pitchFamily="50" charset="0"/>
              </a:rPr>
              <a:t>либо через платформу «Свое Село» (мобильное приложение или сайт)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roxima Nova Rg" panose="02000506030000020004" pitchFamily="5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roxima Nova Rg" panose="02000506030000020004" pitchFamily="50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1317891" y="4910044"/>
            <a:ext cx="536531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Proxima Nova Rg" panose="02000506030000020004" pitchFamily="50" charset="0"/>
              </a:rPr>
              <a:t>п</a:t>
            </a:r>
            <a:r>
              <a:rPr lang="ru-RU" altLang="ru-RU" sz="1100" dirty="0" smtClean="0">
                <a:latin typeface="Proxima Nova Rg" panose="02000506030000020004" pitchFamily="50" charset="0"/>
              </a:rPr>
              <a:t>редоставьте документ о целевом назначении кредита, адресе дома, подрядной организации/продавца</a:t>
            </a:r>
            <a:endParaRPr lang="ru-RU" altLang="ru-RU" sz="1100" dirty="0">
              <a:latin typeface="Proxima Nova Rg" panose="02000506030000020004" pitchFamily="50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1026" y="6004986"/>
            <a:ext cx="2622763" cy="853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76" y="6196306"/>
            <a:ext cx="2176441" cy="42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224" y="5249703"/>
            <a:ext cx="3412388" cy="85110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63">
              <a:solidFill>
                <a:srgbClr val="333333"/>
              </a:solidFill>
              <a:latin typeface="Calibri" panose="020F050202020403020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685" y="169085"/>
            <a:ext cx="8346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Proxima Nova Rg" panose="02000506030000020004" pitchFamily="50" charset="0"/>
              </a:rPr>
              <a:t>Ипотечные кредиты с государственной </a:t>
            </a:r>
            <a:endParaRPr lang="ru-RU" sz="2000" b="1" dirty="0" smtClean="0">
              <a:latin typeface="Proxima Nova Rg" panose="02000506030000020004" pitchFamily="50" charset="0"/>
            </a:endParaRPr>
          </a:p>
          <a:p>
            <a:r>
              <a:rPr lang="ru-RU" sz="2000" b="1" dirty="0" smtClean="0">
                <a:latin typeface="Proxima Nova Rg" panose="02000506030000020004" pitchFamily="50" charset="0"/>
              </a:rPr>
              <a:t>поддержкой</a:t>
            </a:r>
            <a:endParaRPr lang="ru-RU" sz="2000" b="1" dirty="0">
              <a:latin typeface="Proxima Nova Rg" panose="02000506030000020004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089" y="880553"/>
            <a:ext cx="6878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Proxima Nova Rg" panose="02000506030000020004" pitchFamily="50" charset="0"/>
              </a:rPr>
              <a:t>На приобретение или строительство </a:t>
            </a:r>
          </a:p>
          <a:p>
            <a:r>
              <a:rPr lang="ru-RU" sz="1600" b="1" dirty="0">
                <a:solidFill>
                  <a:srgbClr val="FF0000"/>
                </a:solidFill>
                <a:latin typeface="Proxima Nova Rg" panose="02000506030000020004" pitchFamily="50" charset="0"/>
              </a:rPr>
              <a:t>жилого помещения на сельских территориях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28" y="1664578"/>
            <a:ext cx="458221" cy="45822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76" y="1467711"/>
            <a:ext cx="666902" cy="666902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453131" y="2381001"/>
            <a:ext cx="3121489" cy="1411318"/>
          </a:xfrm>
          <a:prstGeom prst="roundRect">
            <a:avLst>
              <a:gd name="adj" fmla="val 34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sz="1300" b="1" dirty="0">
              <a:solidFill>
                <a:schemeClr val="tx1"/>
              </a:solidFill>
              <a:latin typeface="Proxima Nova Rg" panose="02000506030000020004" pitchFamily="50" charset="0"/>
            </a:endParaRPr>
          </a:p>
          <a:p>
            <a:pPr algn="ctr"/>
            <a:endParaRPr lang="ru-RU" sz="1300" b="1" dirty="0">
              <a:solidFill>
                <a:schemeClr val="tx1"/>
              </a:solidFill>
              <a:latin typeface="Proxima Nova Rg" panose="02000506030000020004" pitchFamily="50" charset="0"/>
            </a:endParaRPr>
          </a:p>
          <a:p>
            <a:pPr algn="ctr"/>
            <a:endParaRPr lang="ru-RU" sz="1300" b="1" dirty="0">
              <a:solidFill>
                <a:schemeClr val="tx1"/>
              </a:solidFill>
              <a:latin typeface="Proxima Nova Rg" panose="02000506030000020004" pitchFamily="50" charset="0"/>
            </a:endParaRPr>
          </a:p>
          <a:p>
            <a:pPr algn="ctr"/>
            <a:endParaRPr lang="ru-RU" sz="1300" b="1" dirty="0">
              <a:solidFill>
                <a:schemeClr val="tx1"/>
              </a:solidFill>
              <a:latin typeface="Proxima Nova Rg" panose="02000506030000020004" pitchFamily="50" charset="0"/>
            </a:endParaRPr>
          </a:p>
          <a:p>
            <a:pPr algn="ctr"/>
            <a:endParaRPr lang="ru-RU" sz="1300" b="1" dirty="0">
              <a:solidFill>
                <a:schemeClr val="tx1"/>
              </a:solidFill>
              <a:latin typeface="Proxima Nova Rg" panose="02000506030000020004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8005" y="2649313"/>
            <a:ext cx="2464965" cy="114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38" dirty="0">
                <a:latin typeface="Proxima Nova Rg" panose="02000506030000020004" pitchFamily="50" charset="0"/>
              </a:rPr>
              <a:t>⊲ ул. ФРУНЗЕ, 52</a:t>
            </a:r>
          </a:p>
          <a:p>
            <a:r>
              <a:rPr lang="ru-RU" sz="1138" dirty="0">
                <a:latin typeface="Proxima Nova Rg" panose="02000506030000020004" pitchFamily="50" charset="0"/>
              </a:rPr>
              <a:t>⊲ ул. </a:t>
            </a:r>
            <a:r>
              <a:rPr lang="ru-RU" sz="1138" dirty="0" smtClean="0">
                <a:latin typeface="Proxima Nova Rg" panose="02000506030000020004" pitchFamily="50" charset="0"/>
              </a:rPr>
              <a:t>МАЯКОВСКОГО</a:t>
            </a:r>
            <a:r>
              <a:rPr lang="ru-RU" sz="1138" dirty="0">
                <a:latin typeface="Proxima Nova Rg" panose="02000506030000020004" pitchFamily="50" charset="0"/>
              </a:rPr>
              <a:t>, 16     	      </a:t>
            </a:r>
          </a:p>
          <a:p>
            <a:r>
              <a:rPr lang="ru-RU" sz="1138" dirty="0">
                <a:latin typeface="Proxima Nova Rg" panose="02000506030000020004" pitchFamily="50" charset="0"/>
              </a:rPr>
              <a:t>⊲ пр-т МАРКСА, 87</a:t>
            </a:r>
          </a:p>
          <a:p>
            <a:r>
              <a:rPr lang="ru-RU" sz="1138" dirty="0">
                <a:latin typeface="Proxima Nova Rg" panose="02000506030000020004" pitchFamily="50" charset="0"/>
              </a:rPr>
              <a:t>⊲ пр-т МАРКСА, 15</a:t>
            </a:r>
          </a:p>
          <a:p>
            <a:r>
              <a:rPr lang="ru-RU" sz="1138" dirty="0">
                <a:latin typeface="Proxima Nova Rg" panose="02000506030000020004" pitchFamily="50" charset="0"/>
              </a:rPr>
              <a:t>⊲ пр-т МИРА, 29</a:t>
            </a:r>
          </a:p>
          <a:p>
            <a:r>
              <a:rPr lang="ru-RU" sz="1138" dirty="0">
                <a:latin typeface="Proxima Nova Rg" panose="02000506030000020004" pitchFamily="50" charset="0"/>
              </a:rPr>
              <a:t>⊲ ул. 70 ЛЕТ ОКТЯБРЯ, 26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579" y="2802481"/>
            <a:ext cx="748530" cy="74853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3131" y="2427259"/>
            <a:ext cx="21194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>
                <a:latin typeface="Proxima Nova Rg" panose="02000506030000020004" pitchFamily="50" charset="0"/>
              </a:rPr>
              <a:t>Офисы Россельхозбанка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57" y="4043630"/>
            <a:ext cx="632734" cy="6327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498983" y="4226274"/>
            <a:ext cx="2147277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38" b="1" dirty="0">
                <a:latin typeface="Proxima Nova Rg" panose="02000506030000020004" pitchFamily="50" charset="0"/>
              </a:rPr>
              <a:t>ПОРТАЛ «СВОЁ ЖИЛЬЁ»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0" t="20164" r="11578" b="26716"/>
          <a:stretch/>
        </p:blipFill>
        <p:spPr>
          <a:xfrm>
            <a:off x="1154903" y="4198805"/>
            <a:ext cx="395340" cy="322384"/>
          </a:xfrm>
          <a:prstGeom prst="rect">
            <a:avLst/>
          </a:prstGeom>
        </p:spPr>
      </p:pic>
      <p:sp>
        <p:nvSpPr>
          <p:cNvPr id="22" name="Скругленный прямоугольник 21"/>
          <p:cNvSpPr/>
          <p:nvPr/>
        </p:nvSpPr>
        <p:spPr>
          <a:xfrm>
            <a:off x="185405" y="4998256"/>
            <a:ext cx="4479563" cy="61850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75" dirty="0">
                <a:solidFill>
                  <a:schemeClr val="tx1">
                    <a:lumMod val="50000"/>
                  </a:schemeClr>
                </a:solidFill>
                <a:latin typeface="Proxima Nova Rg" panose="02000506030000020004" pitchFamily="50" charset="0"/>
              </a:rPr>
              <a:t>         		</a:t>
            </a:r>
            <a:endParaRPr lang="ru-RU" sz="2600" dirty="0">
              <a:solidFill>
                <a:schemeClr val="tx1">
                  <a:lumMod val="50000"/>
                </a:schemeClr>
              </a:solidFill>
              <a:latin typeface="Proxima Nova Rg" panose="02000506030000020004" pitchFamily="50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98" y="5140196"/>
            <a:ext cx="309414" cy="31550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76" y="6196306"/>
            <a:ext cx="2176441" cy="42261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032" y="116632"/>
            <a:ext cx="4540395" cy="663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73FF7CD6ABDAF40B7FAA74C42050262" ma:contentTypeVersion="0" ma:contentTypeDescription="Создание документа." ma:contentTypeScope="" ma:versionID="618845fd265319ade7b928fa3e700d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E31C7F-9A48-44E8-BF29-978161B32161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8C52C97-084C-433A-A937-39B9D06B4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2F8FAA7-1E02-4FD4-9228-760EB4FD3E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33622</TotalTime>
  <Words>647</Words>
  <Application>Microsoft Office PowerPoint</Application>
  <PresentationFormat>Лист A4 (210x297 мм)</PresentationFormat>
  <Paragraphs>76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Proxima Nova Rg</vt:lpstr>
      <vt:lpstr>Wingdings</vt:lpstr>
      <vt:lpstr>Тема Office</vt:lpstr>
      <vt:lpstr>АО «РОССЕЛЬХОЗБАНК»  КОМПЛЕКСНОЕ РАЗВИТИЕ СЕЛЬСКИХ ТЕРРИТОРИЙ   ● Потребительский кредит на благоустройство домовладений в рамках Государственной программы «Комплексное развитие сельских территорий» для жителей села  ● Ипотечный кредит для приобретения жилья на сельских территориях по льготной ставке   ИНФОРМАЦИЯ ДЛЯ ГЛАВ РАЙОНОВ ОМСКОЙ ОБЛАСТИ январь 2024 года    </vt:lpstr>
      <vt:lpstr>Потребительский кредит с государственной поддержкой для жителей села</vt:lpstr>
      <vt:lpstr>Сделайте несколько простых шагов и получите потребительский кредит по льготной процентной ставке</vt:lpstr>
      <vt:lpstr>Презентация PowerPoint</vt:lpstr>
    </vt:vector>
  </TitlesOfParts>
  <Company>Россельхозбанк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Иванов-Даль Андрей Михайлович</dc:creator>
  <cp:lastModifiedBy>Василькин Виктор Олегович</cp:lastModifiedBy>
  <cp:revision>1656</cp:revision>
  <cp:lastPrinted>2023-03-17T04:32:19Z</cp:lastPrinted>
  <dcterms:created xsi:type="dcterms:W3CDTF">2019-11-26T12:29:04Z</dcterms:created>
  <dcterms:modified xsi:type="dcterms:W3CDTF">2024-01-22T03:56:39Z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0x010100473FF7CD6ABDAF40B7FAA74C42050262</vt:lpwstr>
  </property>
</Properties>
</file>