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691813" cy="7559675"/>
  <p:notesSz cx="9928225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8bwm36ZqYDP/hM8rf4IjWJPK35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ина Новосёлова" initials="ПН" lastIdx="1" clrIdx="0">
    <p:extLst>
      <p:ext uri="{19B8F6BF-5375-455C-9EA6-DF929625EA0E}">
        <p15:presenceInfo xmlns:p15="http://schemas.microsoft.com/office/powerpoint/2012/main" userId="S-1-5-21-4236052167-2041408598-575795108-68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B7"/>
    <a:srgbClr val="FBFBEF"/>
    <a:srgbClr val="FAF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110" y="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231" cy="3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00" tIns="45500" rIns="91000" bIns="45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4271" y="0"/>
            <a:ext cx="4302231" cy="3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00" tIns="45500" rIns="91000" bIns="45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00" tIns="45500" rIns="91000" bIns="45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220"/>
            <a:ext cx="4302231" cy="34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00" tIns="45500" rIns="91000" bIns="45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4271" y="6456220"/>
            <a:ext cx="4302231" cy="34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00" tIns="45500" rIns="91000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spcFirstLastPara="1" wrap="square" lIns="91000" tIns="45500" rIns="91000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947634" y="-200158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5600802" y="2453010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923135" y="214411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2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1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1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2564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marL="914400" lvl="1" indent="-424561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marL="1371600" lvl="2" indent="-39662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marL="1828800" lvl="3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marL="2286000" lvl="4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marL="2743200" lvl="5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marL="3200400" lvl="6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marL="3657600" lvl="7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marL="4114800" lvl="8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sz="4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rpn.gov.ru/fkk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8486"/>
            <a:ext cx="11393117" cy="7658161"/>
          </a:xfrm>
          <a:prstGeom prst="rect">
            <a:avLst/>
          </a:prstGeom>
          <a:solidFill>
            <a:srgbClr val="0095B7"/>
          </a:solidFill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646981" y="3234891"/>
            <a:ext cx="6291346" cy="123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B7"/>
              </a:buClr>
              <a:buSzPts val="3527"/>
              <a:buFont typeface="Times New Roman"/>
              <a:buNone/>
            </a:pPr>
            <a:r>
              <a:rPr lang="ru-RU" sz="3527" b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Ведение кадастра отходов производства и потребления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342021" y="6770255"/>
            <a:ext cx="1105615" cy="584775"/>
          </a:xfrm>
          <a:prstGeom prst="rect">
            <a:avLst/>
          </a:prstGeom>
          <a:solidFill>
            <a:srgbClr val="00B9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40"/>
            <a:ext cx="10691813" cy="75596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9" name="Google Shape;209;p10"/>
          <p:cNvSpPr/>
          <p:nvPr/>
        </p:nvSpPr>
        <p:spPr>
          <a:xfrm>
            <a:off x="9829800" y="7105667"/>
            <a:ext cx="504683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endParaRPr sz="1600" b="1" dirty="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173157" y="1132999"/>
            <a:ext cx="10371636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Региональный кадастр отходов производства и потребления является информационной основой для регулирования деятельности в области обращения с отходами и регламентируется: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95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пунктом 3 статьи 20 Федерального закона от 24 июня 1998 г. № 89-ФЗ «Об отходах производства</a:t>
            </a:r>
            <a:b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потребления»</a:t>
            </a:r>
            <a:endParaRPr sz="16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постановлением Правительства Омской области от 2 апреля 2008 г. № 37-п « О региональном кадастре отходов производства и потребления» </a:t>
            </a:r>
            <a:endParaRPr sz="16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приказом Минприроды Омской области от 23 ноября 2011 г. № 58 «Об утверждении форм представления данных, необходимых для ведения регионального кадастра отходов производства и потребления Омской области» </a:t>
            </a:r>
            <a:endParaRPr sz="1600" dirty="0"/>
          </a:p>
        </p:txBody>
      </p:sp>
      <p:sp>
        <p:nvSpPr>
          <p:cNvPr id="213" name="Google Shape;213;p10"/>
          <p:cNvSpPr txBox="1"/>
          <p:nvPr/>
        </p:nvSpPr>
        <p:spPr>
          <a:xfrm>
            <a:off x="93463" y="4071178"/>
            <a:ext cx="10531025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ведения кадастра:</a:t>
            </a:r>
            <a:endParaRPr sz="18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и анализ данных в области обращения с отходами производства и потребления в Омской области;</a:t>
            </a:r>
            <a:endParaRPr sz="16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предупреждение чрезвычайных ситуаций в сфере обращения с областными отходами; </a:t>
            </a:r>
            <a:endParaRPr sz="16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на территории региона достаточных мощностей объектов в области обращения</a:t>
            </a:r>
            <a:b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отходами;</a:t>
            </a:r>
            <a:endParaRPr sz="16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планирование потоков отходов; </a:t>
            </a:r>
            <a:endParaRPr sz="16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принятие управленческих решений в целях совершенствования системы обращения с отходами;</a:t>
            </a:r>
            <a:endParaRPr sz="16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информационное обеспечение органов государственной власти, органов местного самоуправления муниципальных образований Омской области, юридических лиц, физических лиц, в том числе зарегистрированных в качестве индивидуальных предпринимателей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069181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>
            <a:spLocks noGrp="1"/>
          </p:cNvSpPr>
          <p:nvPr>
            <p:ph type="body" idx="1"/>
          </p:nvPr>
        </p:nvSpPr>
        <p:spPr>
          <a:xfrm rot="10800000">
            <a:off x="12573450" y="4752198"/>
            <a:ext cx="1042650" cy="7065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646825" lvl="0" indent="-26790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2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7292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21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5600" b="1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301811" algn="just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-15895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9922214" y="7105668"/>
            <a:ext cx="412270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11</a:t>
            </a:fld>
            <a:endParaRPr sz="1600" b="1" dirty="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203200" y="1281145"/>
            <a:ext cx="10289309" cy="53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соответствии с постановлением Правительства Омской области </a:t>
            </a:r>
            <a:br>
              <a:rPr lang="ru-RU" sz="2000" b="1" i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 i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2 апреля 2008 г. № 37-п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 региональном кадастре отходов производства и потребления в Омской области»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Сведения представляют: 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юридические лица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индивидуальные предприниматели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органы местного самоуправления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Данные для ведения кадастра 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представляются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ежегодно 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</a:t>
            </a:r>
            <a:r>
              <a:rPr lang="ru-RU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марта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Способы направления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342900" lvl="0" indent="-342900" algn="just">
              <a:buFontTx/>
              <a:buChar char="-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почтовым отправлением по адресу: 644001, г. Омск, ул. Куйбышева, д.63; </a:t>
            </a:r>
          </a:p>
          <a:p>
            <a:pPr marL="342900" lvl="0" indent="-342900" algn="just">
              <a:buFontTx/>
              <a:buChar char="-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либо   непосредственно (лично) в Министерство природных ресурсов и экологии Омской области на бумажном носителе.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856106-8BEB-46FC-85EB-7098DC00B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005" y="1154331"/>
            <a:ext cx="757640" cy="757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0691813" cy="75596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0" name="Google Shape;230;p12"/>
          <p:cNvSpPr txBox="1">
            <a:spLocks noGrp="1"/>
          </p:cNvSpPr>
          <p:nvPr>
            <p:ph type="body" idx="1"/>
          </p:nvPr>
        </p:nvSpPr>
        <p:spPr>
          <a:xfrm rot="10800000">
            <a:off x="12573450" y="4752198"/>
            <a:ext cx="1042650" cy="7065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646825" lvl="0" indent="-26790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2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7292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21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5600" b="1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301811" algn="just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-15895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31" name="Google Shape;231;p12"/>
          <p:cNvSpPr/>
          <p:nvPr/>
        </p:nvSpPr>
        <p:spPr>
          <a:xfrm>
            <a:off x="9892146" y="7105668"/>
            <a:ext cx="442338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12</a:t>
            </a:fld>
            <a:endParaRPr sz="1600" b="1" dirty="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443575" y="1317565"/>
            <a:ext cx="989090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95B7"/>
              </a:buClr>
              <a:buSzPts val="1800"/>
              <a:buFont typeface="Noto Sans Symbols"/>
              <a:buChar char="❖"/>
            </a:pPr>
            <a:r>
              <a:rPr lang="ru-RU" sz="18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Индивидуальные предприниматели, юридические лица, органы местного самоуправления заполняют: </a:t>
            </a:r>
            <a:endParaRPr dirty="0"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rgbClr val="0095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1 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«Сведения о юридическим лице, индивидуальном предпринимателе, органе местного самоуправления»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2 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«Баланс массы отходов производства и потребления за отчетный год»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4 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«Информация о передаче отходов производства и потребления»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672768" y="3779837"/>
            <a:ext cx="4732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443574" y="3379678"/>
            <a:ext cx="98909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95B7"/>
              </a:buClr>
              <a:buSzPts val="1800"/>
              <a:buFont typeface="Noto Sans Symbols"/>
              <a:buChar char="❖"/>
            </a:pPr>
            <a:r>
              <a:rPr lang="ru-RU" sz="18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Лица и организации, которым поступают отходы из сторонних организаций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заполняют </a:t>
            </a:r>
            <a:r>
              <a:rPr lang="ru-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приложения № 1,2,3 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«Поступление отходов производства и потребления»</a:t>
            </a:r>
            <a:endParaRPr dirty="0"/>
          </a:p>
        </p:txBody>
      </p:sp>
      <p:sp>
        <p:nvSpPr>
          <p:cNvPr id="237" name="Google Shape;237;p12"/>
          <p:cNvSpPr txBox="1"/>
          <p:nvPr/>
        </p:nvSpPr>
        <p:spPr>
          <a:xfrm>
            <a:off x="452859" y="4227416"/>
            <a:ext cx="97845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95B7"/>
              </a:buClr>
              <a:buSzPts val="1800"/>
              <a:buFont typeface="Noto Sans Symbols"/>
              <a:buChar char="❖"/>
            </a:pPr>
            <a:r>
              <a:rPr lang="ru-RU" sz="18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Юридические лица и индивидуальные предприниматели у которых есть объект размещения 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заполняют </a:t>
            </a:r>
            <a:r>
              <a:rPr lang="ru-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приложения № 1,2, 5 - 9 </a:t>
            </a:r>
            <a:endParaRPr dirty="0"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396354" y="5245920"/>
            <a:ext cx="99853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Юридические лица и индивидуальные предприниматели, арендующие помещение, в случае установления обязанности по обращению с отходами арендодателя, указывают  в сопроводительном письме о наличии договора аренды.</a:t>
            </a:r>
            <a:br>
              <a:rPr lang="ru-RU" sz="1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318F19-2B31-47AB-BB39-5BAF03544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164" y="6035421"/>
            <a:ext cx="722459" cy="7224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3"/>
          <p:cNvSpPr txBox="1">
            <a:spLocks noGrp="1"/>
          </p:cNvSpPr>
          <p:nvPr>
            <p:ph type="body" idx="1"/>
          </p:nvPr>
        </p:nvSpPr>
        <p:spPr>
          <a:xfrm rot="10800000">
            <a:off x="12573450" y="4752198"/>
            <a:ext cx="1042650" cy="7065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646825" lvl="0" indent="-26790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2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7292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21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5600" b="1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301811" algn="just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-15895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>
            <a:off x="9882910" y="7105668"/>
            <a:ext cx="451574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13</a:t>
            </a:fld>
            <a:endParaRPr sz="1600"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1286485" y="1263319"/>
            <a:ext cx="8422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1 «Сведения о юридическим лице, индивидуальном предпринимателе, органе местного самоуправления» </a:t>
            </a: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6472AF-439F-4D33-96F6-33A88A5D0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959598"/>
            <a:ext cx="10691813" cy="16404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4"/>
          <p:cNvSpPr txBox="1">
            <a:spLocks noGrp="1"/>
          </p:cNvSpPr>
          <p:nvPr>
            <p:ph type="body" idx="1"/>
          </p:nvPr>
        </p:nvSpPr>
        <p:spPr>
          <a:xfrm rot="10800000">
            <a:off x="12573450" y="4752198"/>
            <a:ext cx="1042650" cy="7065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646825" lvl="0" indent="-26790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2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7292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21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5600" b="1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301811" algn="just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-15895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9919721" y="7147913"/>
            <a:ext cx="431726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14</a:t>
            </a:fld>
            <a:endParaRPr sz="1600" b="1" dirty="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1019790" y="1254082"/>
            <a:ext cx="93316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2 «Баланс массы отходов производства и потребления за отчетный год»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95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652" y="1739075"/>
            <a:ext cx="9130276" cy="2662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652" y="4401209"/>
            <a:ext cx="9130276" cy="2662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 rot="10800000">
            <a:off x="12573450" y="4752198"/>
            <a:ext cx="1042650" cy="7065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646825" lvl="0" indent="-26790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2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7292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21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5600" b="1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301811" algn="just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-15895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68" name="Google Shape;268;p15"/>
          <p:cNvSpPr/>
          <p:nvPr/>
        </p:nvSpPr>
        <p:spPr>
          <a:xfrm>
            <a:off x="9963627" y="7105667"/>
            <a:ext cx="587369" cy="327154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15</a:t>
            </a:fld>
            <a:endParaRPr sz="1600" b="1" dirty="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1934719" y="1254082"/>
            <a:ext cx="75017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3 «Поступление отходов производства и потребления»</a:t>
            </a: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745766-86A3-46C9-8BDB-E4821503D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86" y="2678394"/>
            <a:ext cx="10274054" cy="21324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6"/>
          <p:cNvSpPr txBox="1">
            <a:spLocks noGrp="1"/>
          </p:cNvSpPr>
          <p:nvPr>
            <p:ph type="body" idx="1"/>
          </p:nvPr>
        </p:nvSpPr>
        <p:spPr>
          <a:xfrm rot="10800000">
            <a:off x="12573450" y="4752198"/>
            <a:ext cx="1042650" cy="7065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646825" lvl="0" indent="-26790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2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7292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21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5600" b="1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301811" algn="just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-15895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79" name="Google Shape;279;p16"/>
          <p:cNvSpPr/>
          <p:nvPr/>
        </p:nvSpPr>
        <p:spPr>
          <a:xfrm>
            <a:off x="9882910" y="7105668"/>
            <a:ext cx="451574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16</a:t>
            </a:fld>
            <a:endParaRPr sz="1600"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1" name="Google Shape;281;p16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1322308" y="1254082"/>
            <a:ext cx="87266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4 «Информация о передаче отходов производства и потребления» 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544944" y="5443675"/>
            <a:ext cx="198400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*У – утилизация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*С – сбор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*Обр – обработка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*Обезвр – обезвреживание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*Т – транспортирование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*Х – хранение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*З – захоронение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442B81-6FE6-4B03-9AAA-CCD3935F0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93" y="1931808"/>
            <a:ext cx="10224240" cy="30578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5" y="0"/>
            <a:ext cx="10692608" cy="752814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7"/>
          <p:cNvSpPr txBox="1">
            <a:spLocks noGrp="1"/>
          </p:cNvSpPr>
          <p:nvPr>
            <p:ph type="body" idx="1"/>
          </p:nvPr>
        </p:nvSpPr>
        <p:spPr>
          <a:xfrm rot="10800000">
            <a:off x="12573450" y="4752198"/>
            <a:ext cx="1042650" cy="7065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646825" lvl="0" indent="-26790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2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7292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21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5600" b="1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301811" algn="just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-15895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9941668" y="7067456"/>
            <a:ext cx="41573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5B9BD5"/>
                </a:solidFill>
                <a:latin typeface="Cambria"/>
                <a:sym typeface="Cambria"/>
              </a:rPr>
              <a:t>17</a:t>
            </a:r>
            <a:endParaRPr dirty="0"/>
          </a:p>
        </p:txBody>
      </p:sp>
      <p:sp>
        <p:nvSpPr>
          <p:cNvPr id="292" name="Google Shape;292;p17"/>
          <p:cNvSpPr txBox="1"/>
          <p:nvPr/>
        </p:nvSpPr>
        <p:spPr>
          <a:xfrm>
            <a:off x="471055" y="1254082"/>
            <a:ext cx="96889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5 «Информация о выполнении мероприятий по снижению негативного воздействия на окружающую среду»</a:t>
            </a: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543EAD-FA1E-44B5-B4D4-9B73F6785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24" y="3263304"/>
            <a:ext cx="9942206" cy="14509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5" y="0"/>
            <a:ext cx="10692608" cy="752814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8"/>
          <p:cNvSpPr txBox="1">
            <a:spLocks noGrp="1"/>
          </p:cNvSpPr>
          <p:nvPr>
            <p:ph type="body" idx="1"/>
          </p:nvPr>
        </p:nvSpPr>
        <p:spPr>
          <a:xfrm rot="10800000">
            <a:off x="12573450" y="4752198"/>
            <a:ext cx="1042650" cy="7065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646825" lvl="0" indent="-26790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2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7292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21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5600" b="1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301811" algn="just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-15895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>
            <a:off x="9893030" y="7067456"/>
            <a:ext cx="46437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5B9BD5"/>
                </a:solidFill>
                <a:latin typeface="Cambria"/>
                <a:sym typeface="Cambria"/>
              </a:rPr>
              <a:t>18</a:t>
            </a:r>
            <a:endParaRPr dirty="0"/>
          </a:p>
        </p:txBody>
      </p:sp>
      <p:sp>
        <p:nvSpPr>
          <p:cNvPr id="301" name="Google Shape;301;p18"/>
          <p:cNvSpPr txBox="1"/>
          <p:nvPr/>
        </p:nvSpPr>
        <p:spPr>
          <a:xfrm>
            <a:off x="471055" y="1254082"/>
            <a:ext cx="96889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6 «Информация о применяемой технологии утилизации отходов производства и потребления»</a:t>
            </a:r>
            <a:endParaRPr/>
          </a:p>
        </p:txBody>
      </p:sp>
      <p:pic>
        <p:nvPicPr>
          <p:cNvPr id="302" name="Google Shape;3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9066" y="4752198"/>
            <a:ext cx="6609767" cy="201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2183" y="2125798"/>
            <a:ext cx="6586651" cy="26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9"/>
          <p:cNvSpPr txBox="1">
            <a:spLocks noGrp="1"/>
          </p:cNvSpPr>
          <p:nvPr>
            <p:ph type="body" idx="1"/>
          </p:nvPr>
        </p:nvSpPr>
        <p:spPr>
          <a:xfrm rot="10800000">
            <a:off x="12573450" y="4752198"/>
            <a:ext cx="1042650" cy="7065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646825" lvl="0" indent="-26790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2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7292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21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5600" b="1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246757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9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6825" lvl="0" indent="-301811" algn="just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6" lvl="0" indent="-15895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10" name="Google Shape;310;p19"/>
          <p:cNvSpPr/>
          <p:nvPr/>
        </p:nvSpPr>
        <p:spPr>
          <a:xfrm>
            <a:off x="9883302" y="7105668"/>
            <a:ext cx="451181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19</a:t>
            </a:fld>
            <a:endParaRPr sz="1600"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471055" y="1254082"/>
            <a:ext cx="96889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7 «Информация о применяемой технологии обезвреживании отходов производства и потребления»</a:t>
            </a: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2C4907-F3AA-42BF-B7B3-98FA289F8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50" y="2819110"/>
            <a:ext cx="10196725" cy="1933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4" y="-1"/>
            <a:ext cx="10691813" cy="75596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6" name="Google Shape;96;p2"/>
          <p:cNvSpPr/>
          <p:nvPr/>
        </p:nvSpPr>
        <p:spPr>
          <a:xfrm>
            <a:off x="10048928" y="7105668"/>
            <a:ext cx="285555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endParaRPr sz="1600"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274625" y="1127150"/>
            <a:ext cx="7237500" cy="1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Обязательные требования в</a:t>
            </a:r>
            <a:br>
              <a:rPr lang="ru-RU" sz="36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области обращения с отходами</a:t>
            </a:r>
            <a:endParaRPr dirty="0"/>
          </a:p>
        </p:txBody>
      </p:sp>
      <p:sp>
        <p:nvSpPr>
          <p:cNvPr id="100" name="Google Shape;100;p2"/>
          <p:cNvSpPr/>
          <p:nvPr/>
        </p:nvSpPr>
        <p:spPr>
          <a:xfrm>
            <a:off x="161036" y="2326621"/>
            <a:ext cx="10368152" cy="450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Обязательные требованиями для индивидуальных предпринимателей и юридических лиц в области обращения с отходами, являются:</a:t>
            </a:r>
            <a:endParaRPr dirty="0"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1.Статья 19 Федерального закона от 24.06.1998 № 89-ФЗ: 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индивидуальные предприниматели и юридические лица, осуществляющие деятельность в области обращения с отходами, обязаны вести в установленном порядке учет образовавшихся, обработанных, утилизированных, обезвреженных, переданных другим лицам или полученных</a:t>
            </a:r>
            <a:b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других лиц, а также размещенных отходов.</a:t>
            </a:r>
            <a:endParaRPr sz="1600" b="1" i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ru-RU" sz="1600" b="1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Отнесение отходов к классу опасности: </a:t>
            </a:r>
            <a:r>
              <a:rPr lang="ru-RU" sz="1600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индивидуальные предприниматели  </a:t>
            </a:r>
            <a:r>
              <a:rPr lang="ru-RU" sz="1600" b="0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юридические лица лица обязаны отнести отходы I-V классов опасности к конкретному классу (Порядок подтверждения отнесения отходов I - V классов опасности к конкретному классу опасности, приказ Минприроды России от 08.12.2020 № 1027 ).</a:t>
            </a:r>
            <a:endParaRPr dirty="0"/>
          </a:p>
          <a:p>
            <a:pPr marL="0" marR="0" lvl="0" indent="0" algn="just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Составление паспорта отходов: н</a:t>
            </a:r>
            <a:r>
              <a:rPr lang="ru-RU" sz="1600" b="0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основании данных о составе отходов и их негативного воздействия составляется паспорт отходов I-IV классов (Порядок паспортизации отходов I - IV классов опасности, приказ Минприроды России от 08.12.20220 № 1026). Для отходов, включенных в ФККО, паспорт составляется по типовой форме (Приложение № 2 к Порядку № 1026).</a:t>
            </a:r>
            <a:endParaRPr dirty="0"/>
          </a:p>
          <a:p>
            <a:pPr marL="0" marR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1600" b="0" i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61036" y="6258860"/>
            <a:ext cx="54806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Ответственность за отход лежит на </a:t>
            </a:r>
            <a:r>
              <a:rPr lang="ru-RU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отходобразователе</a:t>
            </a:r>
            <a:r>
              <a:rPr lang="ru-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0"/>
          <p:cNvSpPr/>
          <p:nvPr/>
        </p:nvSpPr>
        <p:spPr>
          <a:xfrm>
            <a:off x="9873674" y="7105668"/>
            <a:ext cx="460810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20</a:t>
            </a:fld>
            <a:endParaRPr sz="1600" b="1" dirty="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3" name="Google Shape;323;p20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0"/>
          <p:cNvSpPr txBox="1"/>
          <p:nvPr/>
        </p:nvSpPr>
        <p:spPr>
          <a:xfrm>
            <a:off x="471055" y="1254082"/>
            <a:ext cx="96889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8 «Характеристика размещения отходов производства »</a:t>
            </a: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71259C-9BE8-4DB2-8969-4A35BA83B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624710"/>
            <a:ext cx="10691813" cy="23102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1"/>
          <p:cNvSpPr/>
          <p:nvPr/>
        </p:nvSpPr>
        <p:spPr>
          <a:xfrm>
            <a:off x="9873674" y="7105668"/>
            <a:ext cx="460810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21</a:t>
            </a:fld>
            <a:endParaRPr sz="1600"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1"/>
          <p:cNvSpPr txBox="1"/>
          <p:nvPr/>
        </p:nvSpPr>
        <p:spPr>
          <a:xfrm>
            <a:off x="471055" y="1254082"/>
            <a:ext cx="968894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9 «Сведения о результатах ведения мониторинга и контроля состояния окружающей среды на территориях объектов утилизации, обезвреживания, размещения отходов и в пределах их воздействия на окружающую среду»</a:t>
            </a:r>
            <a:endParaRPr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181" y="2877496"/>
            <a:ext cx="10330581" cy="1824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4" y="0"/>
            <a:ext cx="10691813" cy="75596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" name="Google Shape;107;p3"/>
          <p:cNvSpPr/>
          <p:nvPr/>
        </p:nvSpPr>
        <p:spPr>
          <a:xfrm>
            <a:off x="10048928" y="7105668"/>
            <a:ext cx="285555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endParaRPr sz="1600" b="1" dirty="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3240679" y="1127184"/>
            <a:ext cx="4208863" cy="56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ОТХОДЫ</a:t>
            </a:r>
            <a:r>
              <a:rPr lang="ru-RU" sz="32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ЭТО...</a:t>
            </a:r>
            <a:endParaRPr dirty="0"/>
          </a:p>
        </p:txBody>
      </p:sp>
      <p:sp>
        <p:nvSpPr>
          <p:cNvPr id="111" name="Google Shape;111;p3"/>
          <p:cNvSpPr txBox="1"/>
          <p:nvPr/>
        </p:nvSpPr>
        <p:spPr>
          <a:xfrm>
            <a:off x="221474" y="1838892"/>
            <a:ext cx="10294126" cy="493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B7"/>
              </a:buClr>
              <a:buSzPts val="1600"/>
              <a:buFont typeface="Arial"/>
              <a:buChar char="•"/>
            </a:pPr>
            <a:r>
              <a:rPr lang="ru-RU" sz="1500" b="1" i="0" u="none" strike="noStrike" cap="none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отходы производства и потребления (далее - отходы) </a:t>
            </a: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1500" b="1" i="0" u="sng" strike="noStrike" cap="none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вещества или предметы</a:t>
            </a: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которые образованы</a:t>
            </a:r>
            <a:b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процессе производства, выполнения работ, оказания услуг или в процессе потребления, </a:t>
            </a:r>
            <a:r>
              <a:rPr lang="ru-RU" sz="15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 </a:t>
            </a:r>
            <a:r>
              <a:rPr lang="ru-RU" sz="1500" b="1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удаляются</a:t>
            </a:r>
            <a:r>
              <a:rPr lang="ru-RU" sz="15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предназначены для </a:t>
            </a:r>
            <a:r>
              <a:rPr lang="ru-RU" sz="1500" b="1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удаления</a:t>
            </a:r>
            <a:r>
              <a:rPr lang="ru-RU" sz="15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или подлежат </a:t>
            </a:r>
            <a:r>
              <a:rPr lang="ru-RU" sz="1500" b="1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удалению</a:t>
            </a: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соответствии с настоящим Федеральным законом. </a:t>
            </a:r>
            <a:endParaRPr sz="15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just">
              <a:buClr>
                <a:srgbClr val="0095B7"/>
              </a:buClr>
              <a:buSzPts val="1600"/>
              <a:buFont typeface="Arial"/>
              <a:buChar char="•"/>
            </a:pPr>
            <a:r>
              <a:rPr lang="ru-RU" sz="1500" b="1" i="0" u="none" strike="noStrike" cap="none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твердые коммунальные отходы (ТКО) - </a:t>
            </a:r>
            <a:r>
              <a:rPr lang="ru-RU" sz="1500" dirty="0">
                <a:latin typeface="Times New Roman"/>
                <a:ea typeface="Times New Roman"/>
                <a:cs typeface="Times New Roman"/>
                <a:sym typeface="Times New Roman"/>
              </a:rPr>
              <a:t>отходы, образующиеся в жилых помещениях в процессе потребления физическими лицами, а также товары, утратившие свои потребительские свойства в процессе их использования физическими лицами в жилых помещениях в целях удовлетворения личных и бытовых нужд. К твердым коммунальным отходам также относятся отходы, образующиеся в процессе деятельности юридических лиц, индивидуальных предпринимателей и подобные по составу отходам, образующимся в жилых помещениях</a:t>
            </a:r>
            <a:br>
              <a:rPr lang="ru-RU" sz="15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dirty="0">
                <a:latin typeface="Times New Roman"/>
                <a:ea typeface="Times New Roman"/>
                <a:cs typeface="Times New Roman"/>
                <a:sym typeface="Times New Roman"/>
              </a:rPr>
              <a:t>в процессе потребления физическими лицами; </a:t>
            </a:r>
          </a:p>
          <a:p>
            <a:pPr marL="285750" lvl="0" indent="-285750" algn="just">
              <a:buClr>
                <a:srgbClr val="0095B7"/>
              </a:buClr>
              <a:buSzPts val="1600"/>
              <a:buFont typeface="Arial"/>
              <a:buChar char="•"/>
            </a:pPr>
            <a:endParaRPr sz="1500" b="0" i="1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B7"/>
              </a:buClr>
              <a:buSzPts val="1600"/>
              <a:buFont typeface="Arial"/>
              <a:buChar char="•"/>
            </a:pPr>
            <a:r>
              <a:rPr lang="ru-RU" sz="1500" b="1" i="0" u="none" strike="noStrike" cap="none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отходы от использования товаров и (или) упаковки (ОИТ) </a:t>
            </a: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(далее также - отходы от использования товаров) - отходы, образующиеся после </a:t>
            </a:r>
            <a:r>
              <a:rPr lang="ru-RU" sz="15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утраты</a:t>
            </a: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товарами и (или) упаковкой </a:t>
            </a:r>
            <a:r>
              <a:rPr lang="ru-RU" sz="15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полностью или частично</a:t>
            </a: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0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своих потребительских свойств</a:t>
            </a: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К упаковке относится продукция как являющаяся товаром, так и используемая для упаковки товара;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B7"/>
              </a:buClr>
              <a:buSzPts val="1600"/>
              <a:buFont typeface="Arial"/>
              <a:buChar char="•"/>
            </a:pPr>
            <a:endParaRPr sz="1500"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B7"/>
              </a:buClr>
              <a:buSzPts val="1600"/>
              <a:buFont typeface="Arial"/>
              <a:buChar char="•"/>
            </a:pPr>
            <a:r>
              <a:rPr lang="ru-RU" sz="1500" b="1" i="0" u="sng" strike="noStrike" cap="none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вторичные ресурсы </a:t>
            </a:r>
            <a:r>
              <a:rPr lang="ru-RU" sz="1500" b="1" i="0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отходы</a:t>
            </a:r>
            <a:r>
              <a:rPr lang="ru-RU" sz="1500" b="0" i="0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 или части которых </a:t>
            </a:r>
            <a:r>
              <a:rPr lang="ru-RU" sz="15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могут быть повторно использованы </a:t>
            </a: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производства товаров, выполнения работ, оказания услуг или получения энергии </a:t>
            </a:r>
            <a:r>
              <a:rPr lang="ru-RU" sz="15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которые получены</a:t>
            </a:r>
            <a:br>
              <a:rPr lang="ru-RU" sz="15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результате раздельного накопления, сбора или обработки отходов </a:t>
            </a: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либо образованы в процессе производства;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B7"/>
              </a:buClr>
              <a:buSzPts val="1600"/>
              <a:buFont typeface="Arial"/>
              <a:buChar char="•"/>
            </a:pPr>
            <a:endParaRPr sz="1500"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B7"/>
              </a:buClr>
              <a:buSzPts val="1600"/>
              <a:buFont typeface="Arial"/>
              <a:buChar char="•"/>
            </a:pPr>
            <a:r>
              <a:rPr lang="ru-RU" sz="1500" b="1" i="0" u="none" strike="noStrike" cap="none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 отходов </a:t>
            </a: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совокупность отходов, которые имеют общие </a:t>
            </a:r>
            <a:r>
              <a:rPr lang="ru-RU" sz="1500" b="0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признаки</a:t>
            </a: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соответствии с системой </a:t>
            </a:r>
            <a:r>
              <a:rPr lang="ru-RU" sz="1500" b="0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классификации отходов</a:t>
            </a:r>
            <a:r>
              <a:rPr lang="ru-RU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5" y="-1"/>
            <a:ext cx="10687141" cy="755967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7" name="Google Shape;117;p4"/>
          <p:cNvSpPr/>
          <p:nvPr/>
        </p:nvSpPr>
        <p:spPr>
          <a:xfrm>
            <a:off x="10048928" y="7105668"/>
            <a:ext cx="285555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endParaRPr sz="1600"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F1550E-5E9C-4EEF-A5A7-66322C23F463}"/>
              </a:ext>
            </a:extLst>
          </p:cNvPr>
          <p:cNvSpPr/>
          <p:nvPr/>
        </p:nvSpPr>
        <p:spPr>
          <a:xfrm>
            <a:off x="263837" y="1889887"/>
            <a:ext cx="102323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вторичное сырье </a:t>
            </a:r>
            <a:r>
              <a:rPr lang="ru-RU" sz="1600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</a:t>
            </a:r>
            <a:r>
              <a:rPr lang="ru-RU" sz="1600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полученная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вторичных ресурсов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обработки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или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технологическими процессами, методами и способами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предусмотренными документами в области стандартизации Российской Федерации, которая может использоваться в производстве другой продукции и (или) иной хозяйственной деятельности.</a:t>
            </a:r>
          </a:p>
          <a:p>
            <a:pPr algn="just"/>
            <a:endParaRPr lang="ru-RU" sz="1600" dirty="0">
              <a:solidFill>
                <a:srgbClr val="0095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продукты производства –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в результате хозяйственной и (или) иной деятельности (при производстве основной продукции, в том числе при выполнении оказании услуг), не является продукцией (целью) производства (работ или услуг), вещества и (или) предметы пригодные в качестве сырья в производстве  либо для потребления в качестве продукции в соответствии с законодательством РФ, вне зависимости от факта включения в ФККО, за исключением случаев предусмотренных Распоряжением Правительства РФ от 27.12.2022 № 4249-р).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95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продукты животноводства </a:t>
            </a:r>
            <a:r>
              <a:rPr lang="ru-RU" sz="1600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вещества, образуемые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содержании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 животных, включая навоз, помет, подстилку, стоки, 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в сельскохозяйственном производстве.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95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предметы не утратившие или частично утратившие свои потребительские свойства (ФЗ от 27.12.2002 № 184-ФЗ),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них не истек срок годности, есть остаточная емкость, возможность использовать по прямому назначению  (сохранились существенные признаки), организация не считает их отходами и надлежащим образом учитывает их в рамках бухгалтерского учета.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5FDC6E8A-1C67-44BF-AC4D-FE619F8C2A01}"/>
              </a:ext>
            </a:extLst>
          </p:cNvPr>
          <p:cNvSpPr/>
          <p:nvPr/>
        </p:nvSpPr>
        <p:spPr>
          <a:xfrm>
            <a:off x="3240679" y="1127184"/>
            <a:ext cx="4208863" cy="56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95B7"/>
                </a:solidFill>
                <a:latin typeface="Times New Roman"/>
                <a:cs typeface="Times New Roman"/>
                <a:sym typeface="Times New Roman"/>
              </a:rPr>
              <a:t>НЕ ОТХОД…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275" y="-1"/>
            <a:ext cx="10691813" cy="75596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6" name="Google Shape;126;p5"/>
          <p:cNvSpPr/>
          <p:nvPr/>
        </p:nvSpPr>
        <p:spPr>
          <a:xfrm>
            <a:off x="10048928" y="7105668"/>
            <a:ext cx="285555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endParaRPr sz="1600" b="1" dirty="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331318" y="1202016"/>
            <a:ext cx="802758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Министерства природных ресурсов и экологии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Российской Федерации от 8 декабря 2020 г. № 1028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«Об утверждении Порядка учета в области обращения с отходами»</a:t>
            </a:r>
            <a:endParaRPr dirty="0"/>
          </a:p>
        </p:txBody>
      </p:sp>
      <p:sp>
        <p:nvSpPr>
          <p:cNvPr id="130" name="Google Shape;130;p5"/>
          <p:cNvSpPr/>
          <p:nvPr/>
        </p:nvSpPr>
        <p:spPr>
          <a:xfrm>
            <a:off x="145092" y="2310609"/>
            <a:ext cx="1031908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Порядок учета в области обращения с отходами (далее - Порядок) устанавливает требования</a:t>
            </a:r>
            <a:b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организации и ведению юридическими лицами и индивидуальными предпринимателями, осуществляющими деятельность в области обращения с отходами, учета образовавшихся, обработанных, утилизированных, обезвреженных, переданных другим лицам или полученных от других лиц, а также размещенных отходов.</a:t>
            </a:r>
            <a:endParaRPr dirty="0"/>
          </a:p>
        </p:txBody>
      </p:sp>
      <p:sp>
        <p:nvSpPr>
          <p:cNvPr id="131" name="Google Shape;131;p5"/>
          <p:cNvSpPr txBox="1"/>
          <p:nvPr/>
        </p:nvSpPr>
        <p:spPr>
          <a:xfrm>
            <a:off x="4329629" y="3297981"/>
            <a:ext cx="1950006" cy="400110"/>
          </a:xfrm>
          <a:prstGeom prst="rect">
            <a:avLst/>
          </a:prstGeom>
          <a:noFill/>
          <a:ln w="9525" cap="flat" cmpd="sng">
            <a:solidFill>
              <a:srgbClr val="00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Учет ведется </a:t>
            </a:r>
            <a:endParaRPr dirty="0"/>
          </a:p>
        </p:txBody>
      </p:sp>
      <p:sp>
        <p:nvSpPr>
          <p:cNvPr id="132" name="Google Shape;132;p5"/>
          <p:cNvSpPr txBox="1"/>
          <p:nvPr/>
        </p:nvSpPr>
        <p:spPr>
          <a:xfrm>
            <a:off x="279472" y="6439920"/>
            <a:ext cx="68175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Нормативы установлены приказом РЭК Омской области от 31.05.2017 № 61/27 «Об утверждении нормативов накопления твердых коммунальных отходов на территории Омской области»</a:t>
            </a:r>
            <a:endParaRPr dirty="0"/>
          </a:p>
        </p:txBody>
      </p:sp>
      <p:sp>
        <p:nvSpPr>
          <p:cNvPr id="133" name="Google Shape;133;p5"/>
          <p:cNvSpPr txBox="1"/>
          <p:nvPr/>
        </p:nvSpPr>
        <p:spPr>
          <a:xfrm flipH="1">
            <a:off x="148967" y="5047457"/>
            <a:ext cx="1662588" cy="954107"/>
          </a:xfrm>
          <a:prstGeom prst="rect">
            <a:avLst/>
          </a:prstGeom>
          <a:noFill/>
          <a:ln w="9525" cap="flat" cmpd="sng">
            <a:solidFill>
              <a:srgbClr val="00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сведения из технической и технологической документации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 flipH="1">
            <a:off x="1897456" y="5043495"/>
            <a:ext cx="1130729" cy="954107"/>
          </a:xfrm>
          <a:prstGeom prst="rect">
            <a:avLst/>
          </a:prstGeom>
          <a:noFill/>
          <a:ln w="9525" cap="flat" cmpd="sng">
            <a:solidFill>
              <a:srgbClr val="00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данные учета рабочего времени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3186797" y="5042641"/>
            <a:ext cx="1451822" cy="954107"/>
          </a:xfrm>
          <a:prstGeom prst="rect">
            <a:avLst/>
          </a:prstGeom>
          <a:noFill/>
          <a:ln w="9525" cap="flat" cmpd="sng">
            <a:solidFill>
              <a:srgbClr val="00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данные первичного и бухгалтерского учета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 flipH="1">
            <a:off x="4742903" y="5034220"/>
            <a:ext cx="1314755" cy="738664"/>
          </a:xfrm>
          <a:prstGeom prst="rect">
            <a:avLst/>
          </a:prstGeom>
          <a:noFill/>
          <a:ln w="9525" cap="flat" cmpd="sng">
            <a:solidFill>
              <a:srgbClr val="00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нормативы образования отходов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6163188" y="5034220"/>
            <a:ext cx="1451821" cy="1169551"/>
          </a:xfrm>
          <a:prstGeom prst="rect">
            <a:avLst/>
          </a:prstGeom>
          <a:noFill/>
          <a:ln w="9525" cap="flat" cmpd="sng">
            <a:solidFill>
              <a:srgbClr val="00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вместимость мест (площадок) накопления отходов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 flipH="1">
            <a:off x="7729044" y="5034220"/>
            <a:ext cx="1809545" cy="1384995"/>
          </a:xfrm>
          <a:prstGeom prst="rect">
            <a:avLst/>
          </a:prstGeom>
          <a:noFill/>
          <a:ln w="9525" cap="flat" cmpd="sng">
            <a:solidFill>
              <a:srgbClr val="00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мощности объектов обработки, утилизации, обезвреживания отходов и их загрузка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 flipH="1">
            <a:off x="9679494" y="5042641"/>
            <a:ext cx="855290" cy="523220"/>
          </a:xfrm>
          <a:prstGeom prst="rect">
            <a:avLst/>
          </a:prstGeom>
          <a:noFill/>
          <a:ln w="9525" cap="flat" cmpd="sng">
            <a:solidFill>
              <a:srgbClr val="00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иные данные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7600572" y="4094742"/>
            <a:ext cx="1992735" cy="307736"/>
          </a:xfrm>
          <a:prstGeom prst="rect">
            <a:avLst/>
          </a:prstGeom>
          <a:noFill/>
          <a:ln w="9525" cap="flat" cmpd="sng">
            <a:solidFill>
              <a:srgbClr val="00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расчетным методом</a:t>
            </a:r>
            <a:endParaRPr dirty="0"/>
          </a:p>
        </p:txBody>
      </p:sp>
      <p:cxnSp>
        <p:nvCxnSpPr>
          <p:cNvPr id="141" name="Google Shape;141;p5"/>
          <p:cNvCxnSpPr>
            <a:stCxn id="131" idx="2"/>
            <a:endCxn id="140" idx="0"/>
          </p:cNvCxnSpPr>
          <p:nvPr/>
        </p:nvCxnSpPr>
        <p:spPr>
          <a:xfrm>
            <a:off x="5304632" y="3698091"/>
            <a:ext cx="3292308" cy="39665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2" name="Google Shape;142;p5"/>
          <p:cNvCxnSpPr>
            <a:cxnSpLocks/>
            <a:stCxn id="140" idx="2"/>
            <a:endCxn id="133" idx="0"/>
          </p:cNvCxnSpPr>
          <p:nvPr/>
        </p:nvCxnSpPr>
        <p:spPr>
          <a:xfrm flipH="1">
            <a:off x="980261" y="4402478"/>
            <a:ext cx="7616679" cy="64497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3" name="Google Shape;143;p5"/>
          <p:cNvCxnSpPr>
            <a:cxnSpLocks/>
            <a:stCxn id="140" idx="2"/>
            <a:endCxn id="134" idx="0"/>
          </p:cNvCxnSpPr>
          <p:nvPr/>
        </p:nvCxnSpPr>
        <p:spPr>
          <a:xfrm flipH="1">
            <a:off x="2462820" y="4402478"/>
            <a:ext cx="6134120" cy="64101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4" name="Google Shape;144;p5"/>
          <p:cNvCxnSpPr>
            <a:stCxn id="140" idx="2"/>
            <a:endCxn id="135" idx="0"/>
          </p:cNvCxnSpPr>
          <p:nvPr/>
        </p:nvCxnSpPr>
        <p:spPr>
          <a:xfrm flipH="1">
            <a:off x="3912708" y="4402478"/>
            <a:ext cx="4684232" cy="64016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5" name="Google Shape;145;p5"/>
          <p:cNvCxnSpPr>
            <a:stCxn id="140" idx="2"/>
          </p:cNvCxnSpPr>
          <p:nvPr/>
        </p:nvCxnSpPr>
        <p:spPr>
          <a:xfrm>
            <a:off x="8596940" y="4402478"/>
            <a:ext cx="7500" cy="35031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6" name="Google Shape;146;p5"/>
          <p:cNvCxnSpPr>
            <a:cxnSpLocks/>
            <a:stCxn id="140" idx="2"/>
            <a:endCxn id="137" idx="0"/>
          </p:cNvCxnSpPr>
          <p:nvPr/>
        </p:nvCxnSpPr>
        <p:spPr>
          <a:xfrm flipH="1">
            <a:off x="6889099" y="4402478"/>
            <a:ext cx="1707841" cy="63174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7" name="Google Shape;147;p5"/>
          <p:cNvCxnSpPr>
            <a:stCxn id="140" idx="2"/>
            <a:endCxn id="138" idx="0"/>
          </p:cNvCxnSpPr>
          <p:nvPr/>
        </p:nvCxnSpPr>
        <p:spPr>
          <a:xfrm>
            <a:off x="8596940" y="4402478"/>
            <a:ext cx="36876" cy="63174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8" name="Google Shape;148;p5"/>
          <p:cNvCxnSpPr>
            <a:stCxn id="140" idx="2"/>
            <a:endCxn id="139" idx="0"/>
          </p:cNvCxnSpPr>
          <p:nvPr/>
        </p:nvCxnSpPr>
        <p:spPr>
          <a:xfrm>
            <a:off x="8596940" y="4402478"/>
            <a:ext cx="1510199" cy="64016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1899935-53AE-49AE-AD6A-7BAFD5ECCD77}"/>
              </a:ext>
            </a:extLst>
          </p:cNvPr>
          <p:cNvCxnSpPr>
            <a:cxnSpLocks/>
            <a:stCxn id="131" idx="2"/>
            <a:endCxn id="13" idx="0"/>
          </p:cNvCxnSpPr>
          <p:nvPr/>
        </p:nvCxnSpPr>
        <p:spPr>
          <a:xfrm flipH="1">
            <a:off x="2035390" y="3698091"/>
            <a:ext cx="3269242" cy="398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C2CCB61-5E80-4179-843A-5FBB97D42633}"/>
              </a:ext>
            </a:extLst>
          </p:cNvPr>
          <p:cNvSpPr txBox="1"/>
          <p:nvPr/>
        </p:nvSpPr>
        <p:spPr>
          <a:xfrm>
            <a:off x="523718" y="4096663"/>
            <a:ext cx="3023344" cy="523220"/>
          </a:xfrm>
          <a:prstGeom prst="rect">
            <a:avLst/>
          </a:prstGeom>
          <a:noFill/>
          <a:ln>
            <a:solidFill>
              <a:srgbClr val="0095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средствами для проведения измерения фактического количества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5B71CD-3F11-45B6-BB1F-06411BF5E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589" y="1296331"/>
            <a:ext cx="748229" cy="7482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91813" cy="75596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4" name="Google Shape;154;p6"/>
          <p:cNvSpPr/>
          <p:nvPr/>
        </p:nvSpPr>
        <p:spPr>
          <a:xfrm>
            <a:off x="10048928" y="7105668"/>
            <a:ext cx="285555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endParaRPr sz="1600"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23988-F93A-406B-95EC-F3E1F689E7AC}"/>
              </a:ext>
            </a:extLst>
          </p:cNvPr>
          <p:cNvSpPr txBox="1"/>
          <p:nvPr/>
        </p:nvSpPr>
        <p:spPr>
          <a:xfrm>
            <a:off x="3279479" y="1227455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накопления отходов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66069-E9F5-400C-A18A-819D603454D1}"/>
              </a:ext>
            </a:extLst>
          </p:cNvPr>
          <p:cNvSpPr txBox="1"/>
          <p:nvPr/>
        </p:nvSpPr>
        <p:spPr>
          <a:xfrm>
            <a:off x="149076" y="2256343"/>
            <a:ext cx="103920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накоплению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</a:t>
            </a:r>
            <a:r>
              <a:rPr lang="ru-RU" sz="1800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Федеральным законом от 24 июня 1998 г. </a:t>
            </a:r>
          </a:p>
          <a:p>
            <a:pPr algn="just"/>
            <a:r>
              <a:rPr lang="ru-RU" sz="1800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89-ФЗ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отходах производства и потребления»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коммунальных отходов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  с </a:t>
            </a:r>
            <a:r>
              <a:rPr lang="ru-RU" sz="1800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</a:t>
            </a:r>
          </a:p>
          <a:p>
            <a:pPr algn="just"/>
            <a:r>
              <a:rPr lang="ru-RU" sz="1800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12 ноября 2016 г. № 1156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обращении с твердыми коммунальными отходами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внесении изменения в постановление Правительства Российской Федерации от 25 августа 2008 г.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641»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Осветительных устройств, электрических ламп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 </a:t>
            </a:r>
            <a:r>
              <a:rPr lang="ru-RU" sz="1800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</a:t>
            </a:r>
          </a:p>
          <a:p>
            <a:pPr algn="just"/>
            <a:r>
              <a:rPr lang="ru-RU" sz="1800" dirty="0">
                <a:solidFill>
                  <a:srgbClr val="009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28 декабря 2020 г. № 2314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обращения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отходами производства и потребления в части осветительных устройств, электрических ламп, ненадлежащие сбор, накопление, использование, обезвреживание, транспортирование и размещение которых может повлечь причинение вреда жизни, здоровью граждан, вреда животным, растениям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окружающей среде»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5304F9-E82A-4CC1-A62D-1619F86C5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327" y="2159067"/>
            <a:ext cx="671682" cy="6716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4" y="-1"/>
            <a:ext cx="10691813" cy="75596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4" name="Google Shape;164;p7"/>
          <p:cNvSpPr/>
          <p:nvPr/>
        </p:nvSpPr>
        <p:spPr>
          <a:xfrm>
            <a:off x="10048928" y="7105668"/>
            <a:ext cx="285555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endParaRPr sz="1600"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153988" y="1870489"/>
            <a:ext cx="1039351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классификационный каталог отходов (далее - ФККО) </a:t>
            </a: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включает перечень видов отходов, находящихся в обращении в Российской Федерации и систематизированных по совокупности классификационных признаков: происхождению, условиям образования (принадлежности к определенному производству, технологии), химическому и (или) компонентному составу, агрегатному состоянию и физической форме.</a:t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3483422" y="1127144"/>
            <a:ext cx="3890144" cy="51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 взять ФККО</a:t>
            </a:r>
            <a:endParaRPr dirty="0"/>
          </a:p>
        </p:txBody>
      </p:sp>
      <p:sp>
        <p:nvSpPr>
          <p:cNvPr id="169" name="Google Shape;169;p7"/>
          <p:cNvSpPr/>
          <p:nvPr/>
        </p:nvSpPr>
        <p:spPr>
          <a:xfrm>
            <a:off x="95759" y="3208235"/>
            <a:ext cx="102659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ФККО 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утвержден</a:t>
            </a:r>
            <a:r>
              <a:rPr lang="ru-RU" sz="1600" dirty="0">
                <a:solidFill>
                  <a:srgbClr val="3B425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приказом Росприроднадзора от 22 мая 2017 г. № 242 «Об утверждении Федерального классификационного каталога отходов» </a:t>
            </a:r>
            <a:endParaRPr dirty="0"/>
          </a:p>
        </p:txBody>
      </p:sp>
      <p:sp>
        <p:nvSpPr>
          <p:cNvPr id="170" name="Google Shape;170;p7"/>
          <p:cNvSpPr/>
          <p:nvPr/>
        </p:nvSpPr>
        <p:spPr>
          <a:xfrm>
            <a:off x="254071" y="4053361"/>
            <a:ext cx="987728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классификационный каталог отходов </a:t>
            </a:r>
            <a:r>
              <a:rPr lang="ru-RU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размещен в открытом доступе на официальном сайте Росприроднадзора по адресу</a:t>
            </a:r>
            <a:r>
              <a:rPr lang="ru-RU" sz="2400" i="1">
                <a:solidFill>
                  <a:srgbClr val="3B425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 </a:t>
            </a:r>
            <a:r>
              <a:rPr lang="ru-RU" sz="2400" b="1" i="1" u="sng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https://rpn.gov.ru/fkko/</a:t>
            </a:r>
            <a:r>
              <a:rPr lang="ru-RU" sz="2400" i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 flipH="1">
            <a:off x="254070" y="5744834"/>
            <a:ext cx="1018879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Также можно использовать </a:t>
            </a:r>
            <a:r>
              <a:rPr lang="ru-RU" sz="2000" b="1" i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базу данных об отходах 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ru-RU" sz="2000" b="1" i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официальном сайте Росприроднадзора по адресу</a:t>
            </a:r>
            <a:r>
              <a:rPr lang="ru-RU" sz="2000">
                <a:solidFill>
                  <a:srgbClr val="3B425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 </a:t>
            </a:r>
            <a:r>
              <a:rPr lang="ru-RU" sz="2000" b="1" i="1" u="sng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https://rpn.gov.ru/activity/regulation/kadastr/bdo/</a:t>
            </a:r>
            <a:endParaRPr sz="2000" b="1" i="1" u="sng">
              <a:solidFill>
                <a:srgbClr val="0095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5CBADE-B4C9-4433-865C-B6B54C135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566" y="4899531"/>
            <a:ext cx="544749" cy="5447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420193-7055-4584-8BF1-B103DA912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035" y="6156248"/>
            <a:ext cx="597026" cy="5970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4" y="-1"/>
            <a:ext cx="10691813" cy="75596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8"/>
          <p:cNvSpPr/>
          <p:nvPr/>
        </p:nvSpPr>
        <p:spPr>
          <a:xfrm>
            <a:off x="10048928" y="7105668"/>
            <a:ext cx="285555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endParaRPr sz="1600"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DB3BCD-098E-4975-B01E-1022246FA18A}"/>
              </a:ext>
            </a:extLst>
          </p:cNvPr>
          <p:cNvSpPr/>
          <p:nvPr/>
        </p:nvSpPr>
        <p:spPr>
          <a:xfrm>
            <a:off x="2957209" y="3326860"/>
            <a:ext cx="3842425" cy="145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78C0A7-E162-4D9F-91EC-3BD953D355B2}"/>
              </a:ext>
            </a:extLst>
          </p:cNvPr>
          <p:cNvSpPr/>
          <p:nvPr/>
        </p:nvSpPr>
        <p:spPr>
          <a:xfrm>
            <a:off x="2957209" y="3932238"/>
            <a:ext cx="5252936" cy="85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4096B5-762F-492A-AF8B-29CB023EF496}"/>
              </a:ext>
            </a:extLst>
          </p:cNvPr>
          <p:cNvSpPr/>
          <p:nvPr/>
        </p:nvSpPr>
        <p:spPr>
          <a:xfrm>
            <a:off x="2957209" y="5245473"/>
            <a:ext cx="1731523" cy="182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45FBF0-A7DA-4000-A6E1-1919ACB9A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774" y="1013139"/>
            <a:ext cx="7784264" cy="583819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29A087D-E2AE-450D-870C-76CD1F5C1EAA}"/>
              </a:ext>
            </a:extLst>
          </p:cNvPr>
          <p:cNvCxnSpPr/>
          <p:nvPr/>
        </p:nvCxnSpPr>
        <p:spPr>
          <a:xfrm>
            <a:off x="9238038" y="2743200"/>
            <a:ext cx="0" cy="23054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0691813" cy="75596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6" name="Google Shape;186;p9"/>
          <p:cNvSpPr/>
          <p:nvPr/>
        </p:nvSpPr>
        <p:spPr>
          <a:xfrm>
            <a:off x="10048928" y="7105668"/>
            <a:ext cx="285555" cy="327192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5" rIns="80175" bIns="40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endParaRPr sz="1600" b="1" dirty="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2356419" y="1307489"/>
            <a:ext cx="63823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95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Передача отходов осуществляется</a:t>
            </a:r>
            <a:endParaRPr/>
          </a:p>
        </p:txBody>
      </p:sp>
      <p:cxnSp>
        <p:nvCxnSpPr>
          <p:cNvPr id="190" name="Google Shape;190;p9"/>
          <p:cNvCxnSpPr/>
          <p:nvPr/>
        </p:nvCxnSpPr>
        <p:spPr>
          <a:xfrm flipH="1">
            <a:off x="1489063" y="1694298"/>
            <a:ext cx="4058519" cy="626145"/>
          </a:xfrm>
          <a:prstGeom prst="straightConnector1">
            <a:avLst/>
          </a:prstGeom>
          <a:noFill/>
          <a:ln w="19050" cap="flat" cmpd="sng">
            <a:solidFill>
              <a:srgbClr val="0095B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1" name="Google Shape;191;p9"/>
          <p:cNvCxnSpPr/>
          <p:nvPr/>
        </p:nvCxnSpPr>
        <p:spPr>
          <a:xfrm flipH="1">
            <a:off x="5561880" y="1683752"/>
            <a:ext cx="483" cy="631125"/>
          </a:xfrm>
          <a:prstGeom prst="straightConnector1">
            <a:avLst/>
          </a:prstGeom>
          <a:noFill/>
          <a:ln w="19050" cap="flat" cmpd="sng">
            <a:solidFill>
              <a:srgbClr val="0095B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" name="Google Shape;192;p9"/>
          <p:cNvCxnSpPr/>
          <p:nvPr/>
        </p:nvCxnSpPr>
        <p:spPr>
          <a:xfrm>
            <a:off x="5567168" y="1688719"/>
            <a:ext cx="4273808" cy="562080"/>
          </a:xfrm>
          <a:prstGeom prst="straightConnector1">
            <a:avLst/>
          </a:prstGeom>
          <a:noFill/>
          <a:ln w="19050" cap="flat" cmpd="sng">
            <a:solidFill>
              <a:srgbClr val="0095B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3" name="Google Shape;193;p9"/>
          <p:cNvSpPr txBox="1"/>
          <p:nvPr/>
        </p:nvSpPr>
        <p:spPr>
          <a:xfrm>
            <a:off x="231036" y="2281443"/>
            <a:ext cx="3407538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Региональному оператору</a:t>
            </a:r>
            <a:b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ООО «Магнит»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отходы IV -V класса опасности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(твердые коммунальные отходы (ТКО) , крупногабаритные отходы (КГО)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3831815" y="2314877"/>
            <a:ext cx="333139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ФГУП «Федеральному экологическому оператору».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отходы I-II класса опасности (ртутьсодержащие лампы, батарейки, ртутный градусник, аккумуляторы, растворы кислот)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7510302" y="2250799"/>
            <a:ext cx="3181511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Лицам, осуществляющим 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по обращению с отходами   </a:t>
            </a:r>
            <a:endParaRPr dirty="0"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Растительно-древесные отходы </a:t>
            </a:r>
            <a:endParaRPr dirty="0"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Отработанные шины и т.д.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6" name="Google Shape;196;p9"/>
          <p:cNvCxnSpPr/>
          <p:nvPr/>
        </p:nvCxnSpPr>
        <p:spPr>
          <a:xfrm flipH="1">
            <a:off x="5405575" y="3963695"/>
            <a:ext cx="3542434" cy="829197"/>
          </a:xfrm>
          <a:prstGeom prst="straightConnector1">
            <a:avLst/>
          </a:prstGeom>
          <a:noFill/>
          <a:ln w="19050" cap="flat" cmpd="sng">
            <a:solidFill>
              <a:srgbClr val="0095B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7" name="Google Shape;197;p9"/>
          <p:cNvCxnSpPr>
            <a:endCxn id="198" idx="0"/>
          </p:cNvCxnSpPr>
          <p:nvPr/>
        </p:nvCxnSpPr>
        <p:spPr>
          <a:xfrm flipH="1">
            <a:off x="6426438" y="3958451"/>
            <a:ext cx="2520000" cy="1149300"/>
          </a:xfrm>
          <a:prstGeom prst="straightConnector1">
            <a:avLst/>
          </a:prstGeom>
          <a:noFill/>
          <a:ln w="19050" cap="flat" cmpd="sng">
            <a:solidFill>
              <a:srgbClr val="0095B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9" name="Google Shape;199;p9"/>
          <p:cNvSpPr txBox="1"/>
          <p:nvPr/>
        </p:nvSpPr>
        <p:spPr>
          <a:xfrm>
            <a:off x="4579447" y="4799180"/>
            <a:ext cx="14265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Обработка</a:t>
            </a:r>
            <a:endParaRPr/>
          </a:p>
        </p:txBody>
      </p:sp>
      <p:sp>
        <p:nvSpPr>
          <p:cNvPr id="198" name="Google Shape;198;p9"/>
          <p:cNvSpPr txBox="1"/>
          <p:nvPr/>
        </p:nvSpPr>
        <p:spPr>
          <a:xfrm flipH="1">
            <a:off x="5746866" y="5107751"/>
            <a:ext cx="13591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Утилизация</a:t>
            </a:r>
            <a:endParaRPr/>
          </a:p>
        </p:txBody>
      </p:sp>
      <p:cxnSp>
        <p:nvCxnSpPr>
          <p:cNvPr id="200" name="Google Shape;200;p9"/>
          <p:cNvCxnSpPr>
            <a:endCxn id="201" idx="0"/>
          </p:cNvCxnSpPr>
          <p:nvPr/>
        </p:nvCxnSpPr>
        <p:spPr>
          <a:xfrm flipH="1">
            <a:off x="8167200" y="3958458"/>
            <a:ext cx="780900" cy="1159200"/>
          </a:xfrm>
          <a:prstGeom prst="straightConnector1">
            <a:avLst/>
          </a:prstGeom>
          <a:noFill/>
          <a:ln w="19050" cap="flat" cmpd="sng">
            <a:solidFill>
              <a:srgbClr val="0095B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1" name="Google Shape;201;p9"/>
          <p:cNvSpPr txBox="1"/>
          <p:nvPr/>
        </p:nvSpPr>
        <p:spPr>
          <a:xfrm>
            <a:off x="7345183" y="5117658"/>
            <a:ext cx="1644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Размещение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2" name="Google Shape;202;p9"/>
          <p:cNvSpPr txBox="1"/>
          <p:nvPr/>
        </p:nvSpPr>
        <p:spPr>
          <a:xfrm flipH="1">
            <a:off x="8794974" y="5139208"/>
            <a:ext cx="19371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Обезвреживание</a:t>
            </a:r>
            <a:endParaRPr/>
          </a:p>
        </p:txBody>
      </p:sp>
      <p:cxnSp>
        <p:nvCxnSpPr>
          <p:cNvPr id="203" name="Google Shape;203;p9"/>
          <p:cNvCxnSpPr>
            <a:endCxn id="202" idx="0"/>
          </p:cNvCxnSpPr>
          <p:nvPr/>
        </p:nvCxnSpPr>
        <p:spPr>
          <a:xfrm>
            <a:off x="8946369" y="3958408"/>
            <a:ext cx="817200" cy="1180800"/>
          </a:xfrm>
          <a:prstGeom prst="straightConnector1">
            <a:avLst/>
          </a:prstGeom>
          <a:noFill/>
          <a:ln w="19050" cap="flat" cmpd="sng">
            <a:solidFill>
              <a:srgbClr val="0095B7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0FC3177-E5E2-43E0-98DE-77108443D931}">
  <we:reference id="wa104051163" version="1.2.0.3" store="ru-RU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800</Words>
  <Application>Microsoft Office PowerPoint</Application>
  <PresentationFormat>Произвольный</PresentationFormat>
  <Paragraphs>312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Noto Sans Symbols</vt:lpstr>
      <vt:lpstr>Times New Roman</vt:lpstr>
      <vt:lpstr>Wingdings</vt:lpstr>
      <vt:lpstr>Тема Office</vt:lpstr>
      <vt:lpstr>Ведение кадастра отходов производства и потребления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Ведение кадастра отходов производства и потребления</dc:title>
  <dc:creator>Оксана C. Аношкина</dc:creator>
  <cp:lastModifiedBy>Полина Новосёлова</cp:lastModifiedBy>
  <cp:revision>49</cp:revision>
  <cp:lastPrinted>2025-02-24T09:03:42Z</cp:lastPrinted>
  <dcterms:created xsi:type="dcterms:W3CDTF">2019-12-24T07:06:15Z</dcterms:created>
  <dcterms:modified xsi:type="dcterms:W3CDTF">2025-02-24T11:47:04Z</dcterms:modified>
</cp:coreProperties>
</file>